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9"/>
  </p:notesMasterIdLst>
  <p:sldIdLst>
    <p:sldId id="256" r:id="rId5"/>
    <p:sldId id="257" r:id="rId6"/>
    <p:sldId id="259" r:id="rId7"/>
    <p:sldId id="258" r:id="rId8"/>
  </p:sldIdLst>
  <p:sldSz cx="6858000" cy="9144000" type="screen4x3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605" autoAdjust="0"/>
    <p:restoredTop sz="94660"/>
  </p:normalViewPr>
  <p:slideViewPr>
    <p:cSldViewPr snapToGrid="0">
      <p:cViewPr>
        <p:scale>
          <a:sx n="150" d="100"/>
          <a:sy n="150" d="100"/>
        </p:scale>
        <p:origin x="816" y="-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" userId="424914c1-b45b-46fa-a9c4-1a05501e1374" providerId="ADAL" clId="{3D649A74-221D-466F-B9BE-717B771CEC7F}"/>
    <pc:docChg chg="modSld">
      <pc:chgData name="Adrian" userId="424914c1-b45b-46fa-a9c4-1a05501e1374" providerId="ADAL" clId="{3D649A74-221D-466F-B9BE-717B771CEC7F}" dt="2020-08-20T02:20:53.690" v="28" actId="20577"/>
      <pc:docMkLst>
        <pc:docMk/>
      </pc:docMkLst>
      <pc:sldChg chg="modSp mod">
        <pc:chgData name="Adrian" userId="424914c1-b45b-46fa-a9c4-1a05501e1374" providerId="ADAL" clId="{3D649A74-221D-466F-B9BE-717B771CEC7F}" dt="2020-08-20T02:19:54.976" v="13" actId="20577"/>
        <pc:sldMkLst>
          <pc:docMk/>
          <pc:sldMk cId="2385512747" sldId="256"/>
        </pc:sldMkLst>
        <pc:spChg chg="mod">
          <ac:chgData name="Adrian" userId="424914c1-b45b-46fa-a9c4-1a05501e1374" providerId="ADAL" clId="{3D649A74-221D-466F-B9BE-717B771CEC7F}" dt="2020-08-20T02:19:25.068" v="3" actId="20577"/>
          <ac:spMkLst>
            <pc:docMk/>
            <pc:sldMk cId="2385512747" sldId="256"/>
            <ac:spMk id="19" creationId="{4A38BB36-7F4D-6740-AEC1-2400D585FDC0}"/>
          </ac:spMkLst>
        </pc:spChg>
        <pc:spChg chg="mod">
          <ac:chgData name="Adrian" userId="424914c1-b45b-46fa-a9c4-1a05501e1374" providerId="ADAL" clId="{3D649A74-221D-466F-B9BE-717B771CEC7F}" dt="2020-08-20T02:19:17.547" v="0" actId="20577"/>
          <ac:spMkLst>
            <pc:docMk/>
            <pc:sldMk cId="2385512747" sldId="256"/>
            <ac:spMk id="34" creationId="{053AA657-4CA3-A047-93D1-4BB9A3E242FE}"/>
          </ac:spMkLst>
        </pc:spChg>
        <pc:spChg chg="mod">
          <ac:chgData name="Adrian" userId="424914c1-b45b-46fa-a9c4-1a05501e1374" providerId="ADAL" clId="{3D649A74-221D-466F-B9BE-717B771CEC7F}" dt="2020-08-20T02:19:38.195" v="9" actId="20577"/>
          <ac:spMkLst>
            <pc:docMk/>
            <pc:sldMk cId="2385512747" sldId="256"/>
            <ac:spMk id="57" creationId="{F0787D37-5686-457B-8B68-2A317660753A}"/>
          </ac:spMkLst>
        </pc:spChg>
        <pc:spChg chg="mod">
          <ac:chgData name="Adrian" userId="424914c1-b45b-46fa-a9c4-1a05501e1374" providerId="ADAL" clId="{3D649A74-221D-466F-B9BE-717B771CEC7F}" dt="2020-08-20T02:19:54.976" v="13" actId="20577"/>
          <ac:spMkLst>
            <pc:docMk/>
            <pc:sldMk cId="2385512747" sldId="256"/>
            <ac:spMk id="110" creationId="{2556D342-CB98-8A43-9983-02827B1F6AA1}"/>
          </ac:spMkLst>
        </pc:spChg>
      </pc:sldChg>
      <pc:sldChg chg="modSp mod">
        <pc:chgData name="Adrian" userId="424914c1-b45b-46fa-a9c4-1a05501e1374" providerId="ADAL" clId="{3D649A74-221D-466F-B9BE-717B771CEC7F}" dt="2020-08-20T02:20:53.690" v="28" actId="20577"/>
        <pc:sldMkLst>
          <pc:docMk/>
          <pc:sldMk cId="3794265950" sldId="257"/>
        </pc:sldMkLst>
        <pc:spChg chg="mod">
          <ac:chgData name="Adrian" userId="424914c1-b45b-46fa-a9c4-1a05501e1374" providerId="ADAL" clId="{3D649A74-221D-466F-B9BE-717B771CEC7F}" dt="2020-08-20T02:20:20.792" v="15" actId="20577"/>
          <ac:spMkLst>
            <pc:docMk/>
            <pc:sldMk cId="3794265950" sldId="257"/>
            <ac:spMk id="15" creationId="{AB284211-0FC8-4F74-A72E-0385E7948194}"/>
          </ac:spMkLst>
        </pc:spChg>
        <pc:spChg chg="mod">
          <ac:chgData name="Adrian" userId="424914c1-b45b-46fa-a9c4-1a05501e1374" providerId="ADAL" clId="{3D649A74-221D-466F-B9BE-717B771CEC7F}" dt="2020-08-20T02:20:30.395" v="20" actId="20577"/>
          <ac:spMkLst>
            <pc:docMk/>
            <pc:sldMk cId="3794265950" sldId="257"/>
            <ac:spMk id="34" creationId="{7065F983-CA3F-4F91-81C3-52854D04421D}"/>
          </ac:spMkLst>
        </pc:spChg>
        <pc:spChg chg="mod">
          <ac:chgData name="Adrian" userId="424914c1-b45b-46fa-a9c4-1a05501e1374" providerId="ADAL" clId="{3D649A74-221D-466F-B9BE-717B771CEC7F}" dt="2020-08-20T02:20:40.306" v="22" actId="20577"/>
          <ac:spMkLst>
            <pc:docMk/>
            <pc:sldMk cId="3794265950" sldId="257"/>
            <ac:spMk id="86" creationId="{7434FFBA-76D6-4B0D-A1C0-D584C92F5BF4}"/>
          </ac:spMkLst>
        </pc:spChg>
        <pc:spChg chg="mod">
          <ac:chgData name="Adrian" userId="424914c1-b45b-46fa-a9c4-1a05501e1374" providerId="ADAL" clId="{3D649A74-221D-466F-B9BE-717B771CEC7F}" dt="2020-08-20T02:20:48.067" v="26" actId="20577"/>
          <ac:spMkLst>
            <pc:docMk/>
            <pc:sldMk cId="3794265950" sldId="257"/>
            <ac:spMk id="91" creationId="{7434FFBA-76D6-4B0D-A1C0-D584C92F5BF4}"/>
          </ac:spMkLst>
        </pc:spChg>
        <pc:spChg chg="mod">
          <ac:chgData name="Adrian" userId="424914c1-b45b-46fa-a9c4-1a05501e1374" providerId="ADAL" clId="{3D649A74-221D-466F-B9BE-717B771CEC7F}" dt="2020-08-20T02:20:53.690" v="28" actId="20577"/>
          <ac:spMkLst>
            <pc:docMk/>
            <pc:sldMk cId="3794265950" sldId="257"/>
            <ac:spMk id="117" creationId="{7434FFBA-76D6-4B0D-A1C0-D584C92F5BF4}"/>
          </ac:spMkLst>
        </pc:spChg>
      </pc:sldChg>
    </pc:docChg>
  </pc:docChgLst>
  <pc:docChgLst>
    <pc:chgData name="Adrian" userId="424914c1-b45b-46fa-a9c4-1a05501e1374" providerId="ADAL" clId="{808FFC57-F072-4B94-97EE-DF12180B689A}"/>
    <pc:docChg chg="modSld">
      <pc:chgData name="Adrian" userId="424914c1-b45b-46fa-a9c4-1a05501e1374" providerId="ADAL" clId="{808FFC57-F072-4B94-97EE-DF12180B689A}" dt="2020-06-12T19:02:35.458" v="7" actId="20577"/>
      <pc:docMkLst>
        <pc:docMk/>
      </pc:docMkLst>
      <pc:sldChg chg="modSp mod">
        <pc:chgData name="Adrian" userId="424914c1-b45b-46fa-a9c4-1a05501e1374" providerId="ADAL" clId="{808FFC57-F072-4B94-97EE-DF12180B689A}" dt="2020-06-12T19:02:35.458" v="7" actId="20577"/>
        <pc:sldMkLst>
          <pc:docMk/>
          <pc:sldMk cId="2385512747" sldId="256"/>
        </pc:sldMkLst>
        <pc:spChg chg="mod">
          <ac:chgData name="Adrian" userId="424914c1-b45b-46fa-a9c4-1a05501e1374" providerId="ADAL" clId="{808FFC57-F072-4B94-97EE-DF12180B689A}" dt="2020-06-12T19:02:25.595" v="4" actId="20577"/>
          <ac:spMkLst>
            <pc:docMk/>
            <pc:sldMk cId="2385512747" sldId="256"/>
            <ac:spMk id="10" creationId="{00000000-0000-0000-0000-000000000000}"/>
          </ac:spMkLst>
        </pc:spChg>
        <pc:spChg chg="mod">
          <ac:chgData name="Adrian" userId="424914c1-b45b-46fa-a9c4-1a05501e1374" providerId="ADAL" clId="{808FFC57-F072-4B94-97EE-DF12180B689A}" dt="2020-06-03T18:31:44.160" v="3" actId="20577"/>
          <ac:spMkLst>
            <pc:docMk/>
            <pc:sldMk cId="2385512747" sldId="256"/>
            <ac:spMk id="12" creationId="{856084E2-3CF5-4E25-897E-3C13B77A8F6D}"/>
          </ac:spMkLst>
        </pc:spChg>
        <pc:spChg chg="mod">
          <ac:chgData name="Adrian" userId="424914c1-b45b-46fa-a9c4-1a05501e1374" providerId="ADAL" clId="{808FFC57-F072-4B94-97EE-DF12180B689A}" dt="2020-06-12T19:02:27.329" v="5" actId="20577"/>
          <ac:spMkLst>
            <pc:docMk/>
            <pc:sldMk cId="2385512747" sldId="256"/>
            <ac:spMk id="19" creationId="{4A38BB36-7F4D-6740-AEC1-2400D585FDC0}"/>
          </ac:spMkLst>
        </pc:spChg>
        <pc:spChg chg="mod">
          <ac:chgData name="Adrian" userId="424914c1-b45b-46fa-a9c4-1a05501e1374" providerId="ADAL" clId="{808FFC57-F072-4B94-97EE-DF12180B689A}" dt="2020-06-12T19:02:29.753" v="6" actId="20577"/>
          <ac:spMkLst>
            <pc:docMk/>
            <pc:sldMk cId="2385512747" sldId="256"/>
            <ac:spMk id="22" creationId="{938BD9DC-4DC6-E342-A739-3BC93917F752}"/>
          </ac:spMkLst>
        </pc:spChg>
        <pc:spChg chg="mod">
          <ac:chgData name="Adrian" userId="424914c1-b45b-46fa-a9c4-1a05501e1374" providerId="ADAL" clId="{808FFC57-F072-4B94-97EE-DF12180B689A}" dt="2020-06-12T19:02:35.458" v="7" actId="20577"/>
          <ac:spMkLst>
            <pc:docMk/>
            <pc:sldMk cId="2385512747" sldId="256"/>
            <ac:spMk id="27" creationId="{EA1970E4-A3EB-7C4A-B21F-E1940D2FE51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56A4C-C31A-430A-98CA-F3C2A0E21158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443163" y="1200150"/>
            <a:ext cx="24288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45F3E-1F13-4DCD-B122-DC98E2DBA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217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A6870-9467-4C75-9960-C246AE021857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E0A3-7D2A-47D4-9476-F25864BB6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910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A6870-9467-4C75-9960-C246AE021857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E0A3-7D2A-47D4-9476-F25864BB6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704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A6870-9467-4C75-9960-C246AE021857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E0A3-7D2A-47D4-9476-F25864BB6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915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A6870-9467-4C75-9960-C246AE021857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E0A3-7D2A-47D4-9476-F25864BB6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11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A6870-9467-4C75-9960-C246AE021857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E0A3-7D2A-47D4-9476-F25864BB6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927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A6870-9467-4C75-9960-C246AE021857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E0A3-7D2A-47D4-9476-F25864BB6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27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A6870-9467-4C75-9960-C246AE021857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E0A3-7D2A-47D4-9476-F25864BB6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54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A6870-9467-4C75-9960-C246AE021857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E0A3-7D2A-47D4-9476-F25864BB6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616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A6870-9467-4C75-9960-C246AE021857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E0A3-7D2A-47D4-9476-F25864BB6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97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A6870-9467-4C75-9960-C246AE021857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E0A3-7D2A-47D4-9476-F25864BB6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88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A6870-9467-4C75-9960-C246AE021857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E0A3-7D2A-47D4-9476-F25864BB6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303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A6870-9467-4C75-9960-C246AE021857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1E0A3-7D2A-47D4-9476-F25864BB6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621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456066" y="1167134"/>
            <a:ext cx="2628498" cy="3226828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print(‘hello world’)   # Text Only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hello world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print(my_variable)     # Variables Only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12345</a:t>
            </a:r>
            <a:b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600" i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(assuming my_variable = 12345)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print(‘hello’, name)   # Combining text/vars 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hello Bob</a:t>
            </a: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700" i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600" i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(assuming name = ‘Bob’)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print(my_variable + 1) # Math Expression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12346</a:t>
            </a:r>
            <a:b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600" i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(assuming my_variable = 12345)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print(‘hello’, end=‘’) # Removes New Line at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hello world</a:t>
            </a:r>
            <a:endParaRPr lang="en-US" sz="6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7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String Concatenation</a:t>
            </a: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print(‘You are ’ + str(age) + ‘years old’)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i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(Use str() to convert non-strings to strings)</a:t>
            </a:r>
          </a:p>
          <a:p>
            <a:pPr>
              <a:spcAft>
                <a:spcPts val="300"/>
              </a:spcAft>
            </a:pP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Special Characters</a:t>
            </a: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 = New Line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\t = Tab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\\ = ‘\’ character</a:t>
            </a:r>
          </a:p>
          <a:p>
            <a:pPr>
              <a:spcAft>
                <a:spcPts val="300"/>
              </a:spcAft>
            </a:pP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Options</a:t>
            </a: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end=‘\n’	#Last character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sep=’ ‘ #Separator between commas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7E39F9-135C-45F6-BDFA-6A9AE23B5C51}"/>
              </a:ext>
            </a:extLst>
          </p:cNvPr>
          <p:cNvSpPr/>
          <p:nvPr/>
        </p:nvSpPr>
        <p:spPr>
          <a:xfrm>
            <a:off x="5137" y="0"/>
            <a:ext cx="304239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sz="2200" dirty="0">
                <a:solidFill>
                  <a:schemeClr val="tx1"/>
                </a:solidFill>
                <a:latin typeface="Century Gothic" panose="020B0502020202020204" pitchFamily="34" charset="0"/>
              </a:rPr>
              <a:t>		    </a:t>
            </a:r>
            <a:r>
              <a:rPr lang="en-US" dirty="0">
                <a:solidFill>
                  <a:schemeClr val="tx1"/>
                </a:solidFill>
                <a:latin typeface="Century Gothic" panose="020B0502020202020204" pitchFamily="34" charset="0"/>
              </a:rPr>
              <a:t>USAF Academy Department of Computer and Cyber Science</a:t>
            </a:r>
            <a:endParaRPr lang="en-US" sz="20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C931309-A569-4038-A5F9-BAD467B6F2B9}"/>
              </a:ext>
            </a:extLst>
          </p:cNvPr>
          <p:cNvSpPr/>
          <p:nvPr/>
        </p:nvSpPr>
        <p:spPr>
          <a:xfrm>
            <a:off x="307250" y="736956"/>
            <a:ext cx="71891" cy="840704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7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6084E2-3CF5-4E25-897E-3C13B77A8F6D}"/>
              </a:ext>
            </a:extLst>
          </p:cNvPr>
          <p:cNvSpPr/>
          <p:nvPr/>
        </p:nvSpPr>
        <p:spPr>
          <a:xfrm>
            <a:off x="379141" y="1"/>
            <a:ext cx="6478859" cy="2787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Century Gothic" panose="020B0502020202020204" pitchFamily="34" charset="0"/>
              </a:rPr>
              <a:t>        CS110 PYTHON QUICK REFERENCE GUIDE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670" y="1105579"/>
            <a:ext cx="437137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Output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535102" y="1111299"/>
            <a:ext cx="476250" cy="11739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Lesson 4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6084E2-3CF5-4E25-897E-3C13B77A8F6D}"/>
              </a:ext>
            </a:extLst>
          </p:cNvPr>
          <p:cNvSpPr/>
          <p:nvPr/>
        </p:nvSpPr>
        <p:spPr>
          <a:xfrm>
            <a:off x="379141" y="267705"/>
            <a:ext cx="6478859" cy="16726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900" dirty="0">
                <a:latin typeface="Century Gothic" panose="020B0502020202020204" pitchFamily="34" charset="0"/>
              </a:rPr>
              <a:t>Fall 2020 Authorized Resource for Labs and Assessments</a:t>
            </a:r>
            <a:endParaRPr lang="en-US" sz="1000" dirty="0">
              <a:latin typeface="Century Gothic" panose="020B0502020202020204" pitchFamily="34" charset="0"/>
            </a:endParaRPr>
          </a:p>
        </p:txBody>
      </p:sp>
      <p:sp>
        <p:nvSpPr>
          <p:cNvPr id="15" name="Bent-Up Arrow 14"/>
          <p:cNvSpPr/>
          <p:nvPr/>
        </p:nvSpPr>
        <p:spPr>
          <a:xfrm rot="16200000" flipH="1">
            <a:off x="1258575" y="1394033"/>
            <a:ext cx="57147" cy="54751"/>
          </a:xfrm>
          <a:prstGeom prst="bentUpArrow">
            <a:avLst>
              <a:gd name="adj1" fmla="val 33835"/>
              <a:gd name="adj2" fmla="val 25000"/>
              <a:gd name="adj3" fmla="val 409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Bent-Up Arrow 16"/>
          <p:cNvSpPr/>
          <p:nvPr/>
        </p:nvSpPr>
        <p:spPr>
          <a:xfrm rot="16200000" flipH="1">
            <a:off x="1175533" y="1956607"/>
            <a:ext cx="57147" cy="54751"/>
          </a:xfrm>
          <a:prstGeom prst="bentUpArrow">
            <a:avLst>
              <a:gd name="adj1" fmla="val 33835"/>
              <a:gd name="adj2" fmla="val 25000"/>
              <a:gd name="adj3" fmla="val 409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>
            <a:off x="842913" y="507740"/>
            <a:ext cx="5939149" cy="545861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math – advanced math functions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random – random number generator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80692" y="446185"/>
            <a:ext cx="2610061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Useful Modules (add using the ‘import’ command)</a:t>
            </a:r>
          </a:p>
        </p:txBody>
      </p:sp>
      <p:sp>
        <p:nvSpPr>
          <p:cNvPr id="43" name="Bent-Up Arrow 42"/>
          <p:cNvSpPr/>
          <p:nvPr/>
        </p:nvSpPr>
        <p:spPr>
          <a:xfrm rot="16200000" flipH="1">
            <a:off x="987640" y="1635334"/>
            <a:ext cx="57147" cy="54751"/>
          </a:xfrm>
          <a:prstGeom prst="bentUpArrow">
            <a:avLst>
              <a:gd name="adj1" fmla="val 33835"/>
              <a:gd name="adj2" fmla="val 25000"/>
              <a:gd name="adj3" fmla="val 409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Bent-Up Arrow 69"/>
          <p:cNvSpPr/>
          <p:nvPr/>
        </p:nvSpPr>
        <p:spPr>
          <a:xfrm rot="16200000" flipH="1">
            <a:off x="989227" y="2303595"/>
            <a:ext cx="57147" cy="54751"/>
          </a:xfrm>
          <a:prstGeom prst="bentUpArrow">
            <a:avLst>
              <a:gd name="adj1" fmla="val 33835"/>
              <a:gd name="adj2" fmla="val 25000"/>
              <a:gd name="adj3" fmla="val 409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3" y="0"/>
            <a:ext cx="837776" cy="857109"/>
          </a:xfrm>
          <a:prstGeom prst="ellipse">
            <a:avLst/>
          </a:prstGeom>
        </p:spPr>
      </p:pic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A0CDB95-8EF8-4345-996F-412BD88B022E}"/>
              </a:ext>
            </a:extLst>
          </p:cNvPr>
          <p:cNvSpPr/>
          <p:nvPr/>
        </p:nvSpPr>
        <p:spPr>
          <a:xfrm>
            <a:off x="3162488" y="1167134"/>
            <a:ext cx="3620572" cy="1256812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variable_name = input(‘optional prompt goes here: ’)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optional prompt goes here: </a:t>
            </a:r>
            <a:r>
              <a:rPr lang="en-US" sz="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 typed value goes here</a:t>
            </a:r>
            <a:endParaRPr lang="en-US" sz="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spcAft>
                <a:spcPts val="300"/>
              </a:spcAft>
            </a:pP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NOTE:  input()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will always return a string. To convert to another data type, use the following functions: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To convert to integer:      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int(value) -OR– int(input())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To convert to float:        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float(value) –OR- float(input())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To convert to a character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 chr(value) –OR- chr(input())</a:t>
            </a: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To convert to a string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    str(value) –OR- input()</a:t>
            </a: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To convert to a Boolean:    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bool(value) –OR- bool(input())</a:t>
            </a:r>
          </a:p>
          <a:p>
            <a:pPr>
              <a:spcAft>
                <a:spcPts val="300"/>
              </a:spcAft>
            </a:pPr>
            <a:endParaRPr lang="en-US" sz="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549294-BE64-2941-A970-39F11323D022}"/>
              </a:ext>
            </a:extLst>
          </p:cNvPr>
          <p:cNvSpPr txBox="1"/>
          <p:nvPr/>
        </p:nvSpPr>
        <p:spPr>
          <a:xfrm>
            <a:off x="3219047" y="1105579"/>
            <a:ext cx="322230" cy="1231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Input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4A38BB36-7F4D-6740-AEC1-2400D585FDC0}"/>
              </a:ext>
            </a:extLst>
          </p:cNvPr>
          <p:cNvSpPr/>
          <p:nvPr/>
        </p:nvSpPr>
        <p:spPr>
          <a:xfrm>
            <a:off x="6160761" y="1111530"/>
            <a:ext cx="589124" cy="11716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Lessons 5/6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33EB58B3-4DB7-BF46-9EEA-0485203934A8}"/>
              </a:ext>
            </a:extLst>
          </p:cNvPr>
          <p:cNvSpPr/>
          <p:nvPr/>
        </p:nvSpPr>
        <p:spPr>
          <a:xfrm>
            <a:off x="3162488" y="2536304"/>
            <a:ext cx="1893373" cy="1034367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 algn="ctr">
              <a:spcAft>
                <a:spcPts val="300"/>
              </a:spcAft>
            </a:pP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variable_name = expression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 = 1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 = input()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my_variable = a + b + 23</a:t>
            </a:r>
          </a:p>
          <a:p>
            <a:pPr algn="ctr">
              <a:spcAft>
                <a:spcPts val="300"/>
              </a:spcAft>
            </a:pPr>
            <a: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Variables must start with letters, but can contain numbers and _.  </a:t>
            </a:r>
            <a:b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b="1" u="sng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Variable names are case sensitive </a:t>
            </a:r>
            <a:endParaRPr lang="en-US" sz="700" b="1" u="sng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7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FBCB7C-D358-4240-B8C6-121F262E65CC}"/>
              </a:ext>
            </a:extLst>
          </p:cNvPr>
          <p:cNvSpPr txBox="1"/>
          <p:nvPr/>
        </p:nvSpPr>
        <p:spPr>
          <a:xfrm>
            <a:off x="3219047" y="2474748"/>
            <a:ext cx="657050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Assignment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38BD9DC-4DC6-E342-A739-3BC93917F752}"/>
              </a:ext>
            </a:extLst>
          </p:cNvPr>
          <p:cNvSpPr/>
          <p:nvPr/>
        </p:nvSpPr>
        <p:spPr>
          <a:xfrm>
            <a:off x="4528220" y="2474748"/>
            <a:ext cx="476250" cy="11739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Lesson 5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D36C6D21-91A4-6642-A77A-6EC0DCF3D0A7}"/>
              </a:ext>
            </a:extLst>
          </p:cNvPr>
          <p:cNvSpPr/>
          <p:nvPr/>
        </p:nvSpPr>
        <p:spPr>
          <a:xfrm>
            <a:off x="5112421" y="2536305"/>
            <a:ext cx="1670640" cy="1034366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endParaRPr lang="en-US" sz="7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CC9FB17-0628-3744-88E3-E1BBDE891624}"/>
              </a:ext>
            </a:extLst>
          </p:cNvPr>
          <p:cNvSpPr txBox="1"/>
          <p:nvPr/>
        </p:nvSpPr>
        <p:spPr>
          <a:xfrm>
            <a:off x="5168980" y="2474748"/>
            <a:ext cx="665815" cy="1261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Basic Math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EA1970E4-A3EB-7C4A-B21F-E1940D2FE519}"/>
              </a:ext>
            </a:extLst>
          </p:cNvPr>
          <p:cNvSpPr/>
          <p:nvPr/>
        </p:nvSpPr>
        <p:spPr>
          <a:xfrm>
            <a:off x="6296228" y="2474748"/>
            <a:ext cx="453657" cy="11739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>
                <a:solidFill>
                  <a:schemeClr val="tx1"/>
                </a:solidFill>
                <a:latin typeface="Century Gothic" panose="020B0502020202020204" pitchFamily="34" charset="0"/>
              </a:rPr>
              <a:t>Lesson 5</a:t>
            </a:r>
            <a:endParaRPr lang="en-US" sz="7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493C13CF-6194-1242-A039-27B2A28123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021795"/>
              </p:ext>
            </p:extLst>
          </p:nvPr>
        </p:nvGraphicFramePr>
        <p:xfrm>
          <a:off x="5157288" y="2627253"/>
          <a:ext cx="1580906" cy="64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8850">
                  <a:extLst>
                    <a:ext uri="{9D8B030D-6E8A-4147-A177-3AD203B41FA5}">
                      <a16:colId xmlns:a16="http://schemas.microsoft.com/office/drawing/2014/main" val="1021263719"/>
                    </a:ext>
                  </a:extLst>
                </a:gridCol>
                <a:gridCol w="352056">
                  <a:extLst>
                    <a:ext uri="{9D8B030D-6E8A-4147-A177-3AD203B41FA5}">
                      <a16:colId xmlns:a16="http://schemas.microsoft.com/office/drawing/2014/main" val="34102491"/>
                    </a:ext>
                  </a:extLst>
                </a:gridCol>
              </a:tblGrid>
              <a:tr h="47349">
                <a:tc>
                  <a:txBody>
                    <a:bodyPr/>
                    <a:lstStyle/>
                    <a:p>
                      <a:r>
                        <a:rPr lang="en-US" sz="600" b="1" dirty="0"/>
                        <a:t>Operation</a:t>
                      </a:r>
                      <a:endParaRPr lang="en-US" sz="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/>
                        <a:t>Symbol</a:t>
                      </a:r>
                      <a:endParaRPr lang="en-US" sz="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2025016437"/>
                  </a:ext>
                </a:extLst>
              </a:tr>
              <a:tr h="47349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Addition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+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3446918"/>
                  </a:ext>
                </a:extLst>
              </a:tr>
              <a:tr h="47349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Subtraction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422999997"/>
                  </a:ext>
                </a:extLst>
              </a:tr>
              <a:tr h="47349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Multiplication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*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4142781715"/>
                  </a:ext>
                </a:extLst>
              </a:tr>
              <a:tr h="47349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Division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/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35481317"/>
                  </a:ext>
                </a:extLst>
              </a:tr>
              <a:tr h="47349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Modulus (remainder)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3425580723"/>
                  </a:ext>
                </a:extLst>
              </a:tr>
              <a:tr h="47349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Exponent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**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59332848"/>
                  </a:ext>
                </a:extLst>
              </a:tr>
            </a:tbl>
          </a:graphicData>
        </a:graphic>
      </p:graphicFrame>
      <p:sp>
        <p:nvSpPr>
          <p:cNvPr id="29" name="Rectangle 28">
            <a:extLst>
              <a:ext uri="{FF2B5EF4-FFF2-40B4-BE49-F238E27FC236}">
                <a16:creationId xmlns:a16="http://schemas.microsoft.com/office/drawing/2014/main" id="{DFBD39D1-FAAC-344B-B0CA-58832ECA3D64}"/>
              </a:ext>
            </a:extLst>
          </p:cNvPr>
          <p:cNvSpPr/>
          <p:nvPr/>
        </p:nvSpPr>
        <p:spPr>
          <a:xfrm>
            <a:off x="5078708" y="3267333"/>
            <a:ext cx="17636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Order:  Parentheses, Exponents, Multiply/Divide, Add/Subtract</a:t>
            </a:r>
          </a:p>
        </p:txBody>
      </p:sp>
      <p:sp>
        <p:nvSpPr>
          <p:cNvPr id="30" name="Arc 29">
            <a:extLst>
              <a:ext uri="{FF2B5EF4-FFF2-40B4-BE49-F238E27FC236}">
                <a16:creationId xmlns:a16="http://schemas.microsoft.com/office/drawing/2014/main" id="{41D33B7F-746E-BA4C-B387-8C6EC6C8FB76}"/>
              </a:ext>
            </a:extLst>
          </p:cNvPr>
          <p:cNvSpPr/>
          <p:nvPr/>
        </p:nvSpPr>
        <p:spPr>
          <a:xfrm>
            <a:off x="3775504" y="2671022"/>
            <a:ext cx="803743" cy="225500"/>
          </a:xfrm>
          <a:prstGeom prst="arc">
            <a:avLst>
              <a:gd name="adj1" fmla="val 10924212"/>
              <a:gd name="adj2" fmla="val 2117901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464BA39-DE4D-CA4D-B22C-C4D00B4AE08D}"/>
              </a:ext>
            </a:extLst>
          </p:cNvPr>
          <p:cNvSpPr txBox="1"/>
          <p:nvPr/>
        </p:nvSpPr>
        <p:spPr>
          <a:xfrm>
            <a:off x="3876097" y="2533443"/>
            <a:ext cx="60073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>
                <a:latin typeface="+mj-lt"/>
              </a:rPr>
              <a:t>Stored In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172A526C-013E-7C47-94B7-32C3D40D713B}"/>
              </a:ext>
            </a:extLst>
          </p:cNvPr>
          <p:cNvSpPr/>
          <p:nvPr/>
        </p:nvSpPr>
        <p:spPr>
          <a:xfrm>
            <a:off x="3161489" y="3684293"/>
            <a:ext cx="3620573" cy="709669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endParaRPr lang="en-US" sz="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847418F-7D18-5743-B792-480051614759}"/>
              </a:ext>
            </a:extLst>
          </p:cNvPr>
          <p:cNvSpPr txBox="1"/>
          <p:nvPr/>
        </p:nvSpPr>
        <p:spPr>
          <a:xfrm>
            <a:off x="3205348" y="3622737"/>
            <a:ext cx="915581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Advanced Math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053AA657-4CA3-A047-93D1-4BB9A3E242FE}"/>
              </a:ext>
            </a:extLst>
          </p:cNvPr>
          <p:cNvSpPr/>
          <p:nvPr/>
        </p:nvSpPr>
        <p:spPr>
          <a:xfrm>
            <a:off x="6295229" y="3622737"/>
            <a:ext cx="453657" cy="11739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Lesson 6</a:t>
            </a: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E2C2DFF1-A179-AA49-A6EB-0935ECE2D2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243193"/>
              </p:ext>
            </p:extLst>
          </p:nvPr>
        </p:nvGraphicFramePr>
        <p:xfrm>
          <a:off x="3221205" y="3874860"/>
          <a:ext cx="1709086" cy="4726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1968">
                  <a:extLst>
                    <a:ext uri="{9D8B030D-6E8A-4147-A177-3AD203B41FA5}">
                      <a16:colId xmlns:a16="http://schemas.microsoft.com/office/drawing/2014/main" val="1021263719"/>
                    </a:ext>
                  </a:extLst>
                </a:gridCol>
                <a:gridCol w="635177">
                  <a:extLst>
                    <a:ext uri="{9D8B030D-6E8A-4147-A177-3AD203B41FA5}">
                      <a16:colId xmlns:a16="http://schemas.microsoft.com/office/drawing/2014/main" val="34102491"/>
                    </a:ext>
                  </a:extLst>
                </a:gridCol>
                <a:gridCol w="351941">
                  <a:extLst>
                    <a:ext uri="{9D8B030D-6E8A-4147-A177-3AD203B41FA5}">
                      <a16:colId xmlns:a16="http://schemas.microsoft.com/office/drawing/2014/main" val="1084400755"/>
                    </a:ext>
                  </a:extLst>
                </a:gridCol>
              </a:tblGrid>
              <a:tr h="118164">
                <a:tc>
                  <a:txBody>
                    <a:bodyPr/>
                    <a:lstStyle/>
                    <a:p>
                      <a:r>
                        <a:rPr lang="en-US" sz="600" b="1" dirty="0"/>
                        <a:t>Operation</a:t>
                      </a:r>
                      <a:endParaRPr lang="en-US" sz="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latin typeface="+mn-lt"/>
                          <a:cs typeface="+mn-cs"/>
                        </a:rPr>
                        <a:t>Example</a:t>
                      </a:r>
                      <a:endParaRPr lang="en-US" sz="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Returns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2025016437"/>
                  </a:ext>
                </a:extLst>
              </a:tr>
              <a:tr h="118164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Absolute Value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abs(-3.2)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3.2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3446918"/>
                  </a:ext>
                </a:extLst>
              </a:tr>
              <a:tr h="118164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Rounding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round(3.57,1)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3.6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422999997"/>
                  </a:ext>
                </a:extLst>
              </a:tr>
              <a:tr h="118164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Power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pow(4,3)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64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4142781715"/>
                  </a:ext>
                </a:extLst>
              </a:tr>
            </a:tbl>
          </a:graphicData>
        </a:graphic>
      </p:graphicFrame>
      <p:sp>
        <p:nvSpPr>
          <p:cNvPr id="36" name="Rectangle 35">
            <a:extLst>
              <a:ext uri="{FF2B5EF4-FFF2-40B4-BE49-F238E27FC236}">
                <a16:creationId xmlns:a16="http://schemas.microsoft.com/office/drawing/2014/main" id="{8000F8B0-B927-EF47-A6FC-6873173D8549}"/>
              </a:ext>
            </a:extLst>
          </p:cNvPr>
          <p:cNvSpPr/>
          <p:nvPr/>
        </p:nvSpPr>
        <p:spPr>
          <a:xfrm>
            <a:off x="3218048" y="3722438"/>
            <a:ext cx="177709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700" b="1" dirty="0">
                <a:latin typeface="Courier New" panose="02070309020205020404" pitchFamily="49" charset="0"/>
                <a:cs typeface="Courier New" panose="02070309020205020404" pitchFamily="49" charset="0"/>
              </a:rPr>
              <a:t>Built-In Functions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24F2C13-ED0C-DC45-AD41-F37EE986C31D}"/>
              </a:ext>
            </a:extLst>
          </p:cNvPr>
          <p:cNvSpPr/>
          <p:nvPr/>
        </p:nvSpPr>
        <p:spPr>
          <a:xfrm>
            <a:off x="4947411" y="3824737"/>
            <a:ext cx="1905452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650" dirty="0">
                <a:latin typeface="Courier New" panose="02070309020205020404" pitchFamily="49" charset="0"/>
                <a:cs typeface="Courier New" panose="02070309020205020404" pitchFamily="49" charset="0"/>
              </a:rPr>
              <a:t>math.pi	         math.e</a:t>
            </a:r>
            <a:br>
              <a:rPr lang="en-US" sz="65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50" dirty="0">
                <a:latin typeface="Courier New" panose="02070309020205020404" pitchFamily="49" charset="0"/>
                <a:cs typeface="Courier New" panose="02070309020205020404" pitchFamily="49" charset="0"/>
              </a:rPr>
              <a:t>math.sin(VALUE)   math.ceil(VALUE)</a:t>
            </a:r>
            <a:br>
              <a:rPr lang="en-US" sz="65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50" dirty="0">
                <a:latin typeface="Courier New" panose="02070309020205020404" pitchFamily="49" charset="0"/>
                <a:cs typeface="Courier New" panose="02070309020205020404" pitchFamily="49" charset="0"/>
              </a:rPr>
              <a:t>math.cos(VALUE)   math.floor(VALUE)</a:t>
            </a:r>
            <a:br>
              <a:rPr lang="en-US" sz="65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50" dirty="0">
                <a:latin typeface="Courier New" panose="02070309020205020404" pitchFamily="49" charset="0"/>
                <a:cs typeface="Courier New" panose="02070309020205020404" pitchFamily="49" charset="0"/>
              </a:rPr>
              <a:t>math.tan(VALUE)   math.sqrt(VALUE)</a:t>
            </a:r>
            <a:br>
              <a:rPr lang="en-US" sz="65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50" dirty="0">
                <a:latin typeface="Courier New" panose="02070309020205020404" pitchFamily="49" charset="0"/>
                <a:cs typeface="Courier New" panose="02070309020205020404" pitchFamily="49" charset="0"/>
              </a:rPr>
              <a:t>math.factorial(VALUE)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AB9E2B1-3E6C-1843-A021-621564A85DB1}"/>
              </a:ext>
            </a:extLst>
          </p:cNvPr>
          <p:cNvSpPr/>
          <p:nvPr/>
        </p:nvSpPr>
        <p:spPr>
          <a:xfrm>
            <a:off x="4990007" y="3709738"/>
            <a:ext cx="1792055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700" b="1" dirty="0">
                <a:latin typeface="Courier New" panose="02070309020205020404" pitchFamily="49" charset="0"/>
                <a:cs typeface="Courier New" panose="02070309020205020404" pitchFamily="49" charset="0"/>
              </a:rPr>
              <a:t>Included in the Math Module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0DAB1987-EBBA-0B42-965A-81F769001C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3413" b="9525"/>
          <a:stretch/>
        </p:blipFill>
        <p:spPr>
          <a:xfrm>
            <a:off x="3869919" y="547332"/>
            <a:ext cx="2083943" cy="459178"/>
          </a:xfrm>
          <a:prstGeom prst="rect">
            <a:avLst/>
          </a:prstGeom>
        </p:spPr>
      </p:pic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7AB1ABD-095A-D147-9D4E-D1FC75F5B40F}"/>
              </a:ext>
            </a:extLst>
          </p:cNvPr>
          <p:cNvCxnSpPr>
            <a:cxnSpLocks/>
          </p:cNvCxnSpPr>
          <p:nvPr/>
        </p:nvCxnSpPr>
        <p:spPr>
          <a:xfrm flipH="1">
            <a:off x="4698315" y="757980"/>
            <a:ext cx="104934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09F338C-7391-674C-AD7D-CF02DB441BAE}"/>
              </a:ext>
            </a:extLst>
          </p:cNvPr>
          <p:cNvSpPr txBox="1"/>
          <p:nvPr/>
        </p:nvSpPr>
        <p:spPr>
          <a:xfrm>
            <a:off x="5750024" y="608516"/>
            <a:ext cx="10607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Type this in your code to load the math library</a:t>
            </a:r>
          </a:p>
        </p:txBody>
      </p:sp>
      <p:sp>
        <p:nvSpPr>
          <p:cNvPr id="46" name="Rounded Rectangle 4">
            <a:extLst>
              <a:ext uri="{FF2B5EF4-FFF2-40B4-BE49-F238E27FC236}">
                <a16:creationId xmlns:a16="http://schemas.microsoft.com/office/drawing/2014/main" id="{1EA00C07-45D3-4DE3-8B19-A0049B6CA4E1}"/>
              </a:ext>
            </a:extLst>
          </p:cNvPr>
          <p:cNvSpPr/>
          <p:nvPr/>
        </p:nvSpPr>
        <p:spPr>
          <a:xfrm>
            <a:off x="456066" y="4466394"/>
            <a:ext cx="6325996" cy="1227769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+mj-lt"/>
                <a:cs typeface="Courier New" panose="02070309020205020404" pitchFamily="49" charset="0"/>
              </a:rPr>
              <a:t>Functions let us define reusable chunks of code.  Each function performs a single task.</a:t>
            </a:r>
          </a:p>
          <a:p>
            <a:pPr>
              <a:spcAft>
                <a:spcPts val="300"/>
              </a:spcAft>
            </a:pPr>
            <a:endParaRPr lang="en-US" sz="700" b="1" dirty="0">
              <a:solidFill>
                <a:srgbClr val="7030A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700" b="1" dirty="0">
              <a:solidFill>
                <a:srgbClr val="7030A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br>
              <a:rPr lang="en-US" sz="7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700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function_name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parameter1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parameter2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...):</a:t>
            </a:r>
          </a:p>
          <a:p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# Your code goes here</a:t>
            </a:r>
          </a:p>
          <a:p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7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value</a:t>
            </a:r>
          </a:p>
          <a:p>
            <a:pPr>
              <a:spcAft>
                <a:spcPts val="300"/>
              </a:spcAft>
            </a:pPr>
            <a:endParaRPr lang="en-US" sz="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spcAft>
                <a:spcPts val="300"/>
              </a:spcAft>
            </a:pP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sz="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C523FB6-C925-4344-981D-9C18A6052C47}"/>
              </a:ext>
            </a:extLst>
          </p:cNvPr>
          <p:cNvSpPr txBox="1"/>
          <p:nvPr/>
        </p:nvSpPr>
        <p:spPr>
          <a:xfrm>
            <a:off x="535999" y="4404839"/>
            <a:ext cx="613585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Functions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6077DAD8-72A5-4699-9269-0ABA9790FF0E}"/>
              </a:ext>
            </a:extLst>
          </p:cNvPr>
          <p:cNvCxnSpPr>
            <a:cxnSpLocks/>
          </p:cNvCxnSpPr>
          <p:nvPr/>
        </p:nvCxnSpPr>
        <p:spPr>
          <a:xfrm flipH="1">
            <a:off x="703474" y="4851834"/>
            <a:ext cx="108629" cy="235720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85D24586-78E2-4F54-9D48-14EA8CA6368A}"/>
              </a:ext>
            </a:extLst>
          </p:cNvPr>
          <p:cNvSpPr txBox="1"/>
          <p:nvPr/>
        </p:nvSpPr>
        <p:spPr>
          <a:xfrm>
            <a:off x="708932" y="4655497"/>
            <a:ext cx="253733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rgbClr val="0070C0"/>
                </a:solidFill>
                <a:latin typeface="+mj-lt"/>
              </a:rPr>
              <a:t>Keyword to let Python know we are defining a function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77BD7616-60A8-4100-9CE6-6D78BDF711EE}"/>
              </a:ext>
            </a:extLst>
          </p:cNvPr>
          <p:cNvCxnSpPr>
            <a:cxnSpLocks/>
          </p:cNvCxnSpPr>
          <p:nvPr/>
        </p:nvCxnSpPr>
        <p:spPr>
          <a:xfrm flipH="1">
            <a:off x="1049779" y="4990728"/>
            <a:ext cx="63251" cy="121665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F1714EDF-00AA-46EA-B73C-9AFFC31F6286}"/>
              </a:ext>
            </a:extLst>
          </p:cNvPr>
          <p:cNvSpPr txBox="1"/>
          <p:nvPr/>
        </p:nvSpPr>
        <p:spPr>
          <a:xfrm>
            <a:off x="1006451" y="4826686"/>
            <a:ext cx="109490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rgbClr val="0070C0"/>
                </a:solidFill>
                <a:latin typeface="+mj-lt"/>
              </a:rPr>
              <a:t>Function Name</a:t>
            </a:r>
          </a:p>
        </p:txBody>
      </p:sp>
      <p:sp>
        <p:nvSpPr>
          <p:cNvPr id="52" name="Right Brace 51">
            <a:extLst>
              <a:ext uri="{FF2B5EF4-FFF2-40B4-BE49-F238E27FC236}">
                <a16:creationId xmlns:a16="http://schemas.microsoft.com/office/drawing/2014/main" id="{6A806D79-8BE0-46C8-8F14-D12039936D0F}"/>
              </a:ext>
            </a:extLst>
          </p:cNvPr>
          <p:cNvSpPr/>
          <p:nvPr/>
        </p:nvSpPr>
        <p:spPr>
          <a:xfrm rot="16200000">
            <a:off x="2231210" y="4341023"/>
            <a:ext cx="80362" cy="149956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B4F6AA5-F72E-4A37-ADC6-1196C75AB2A1}"/>
              </a:ext>
            </a:extLst>
          </p:cNvPr>
          <p:cNvSpPr txBox="1"/>
          <p:nvPr/>
        </p:nvSpPr>
        <p:spPr>
          <a:xfrm>
            <a:off x="1540276" y="4789742"/>
            <a:ext cx="147664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>
                <a:solidFill>
                  <a:srgbClr val="0070C0"/>
                </a:solidFill>
                <a:latin typeface="+mj-lt"/>
              </a:rPr>
              <a:t>Parameters</a:t>
            </a:r>
            <a:br>
              <a:rPr lang="en-US" sz="700" dirty="0">
                <a:solidFill>
                  <a:srgbClr val="0070C0"/>
                </a:solidFill>
                <a:latin typeface="+mj-lt"/>
              </a:rPr>
            </a:br>
            <a:r>
              <a:rPr lang="en-US" sz="600" dirty="0">
                <a:solidFill>
                  <a:srgbClr val="0070C0"/>
                </a:solidFill>
                <a:latin typeface="+mj-lt"/>
              </a:rPr>
              <a:t>(The Info the Function Needs)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10EF4127-4936-4C81-8363-2D6E086BAA56}"/>
              </a:ext>
            </a:extLst>
          </p:cNvPr>
          <p:cNvCxnSpPr>
            <a:cxnSpLocks/>
            <a:stCxn id="55" idx="1"/>
          </p:cNvCxnSpPr>
          <p:nvPr/>
        </p:nvCxnSpPr>
        <p:spPr>
          <a:xfrm flipH="1" flipV="1">
            <a:off x="1346224" y="5408914"/>
            <a:ext cx="154854" cy="131362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6EC15E1E-B578-439C-A86D-CF7D6D6A3F79}"/>
              </a:ext>
            </a:extLst>
          </p:cNvPr>
          <p:cNvSpPr txBox="1"/>
          <p:nvPr/>
        </p:nvSpPr>
        <p:spPr>
          <a:xfrm>
            <a:off x="1501078" y="5386387"/>
            <a:ext cx="21906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>
                <a:solidFill>
                  <a:srgbClr val="0070C0"/>
                </a:solidFill>
                <a:latin typeface="+mj-lt"/>
              </a:rPr>
              <a:t>Return Value (Optional)</a:t>
            </a:r>
            <a:br>
              <a:rPr lang="en-US" sz="700" b="1" dirty="0">
                <a:solidFill>
                  <a:srgbClr val="0070C0"/>
                </a:solidFill>
                <a:latin typeface="+mj-lt"/>
              </a:rPr>
            </a:br>
            <a:r>
              <a:rPr lang="en-US" sz="700" dirty="0">
                <a:solidFill>
                  <a:srgbClr val="0070C0"/>
                </a:solidFill>
                <a:latin typeface="+mj-lt"/>
              </a:rPr>
              <a:t>Lets the function return an “answer” to your program</a:t>
            </a:r>
            <a:endParaRPr lang="en-US" sz="700" b="1" dirty="0">
              <a:solidFill>
                <a:srgbClr val="0070C0"/>
              </a:solidFill>
              <a:latin typeface="+mj-lt"/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C62C437-7F16-4678-94E4-A80D2319E30F}"/>
              </a:ext>
            </a:extLst>
          </p:cNvPr>
          <p:cNvCxnSpPr>
            <a:cxnSpLocks/>
          </p:cNvCxnSpPr>
          <p:nvPr/>
        </p:nvCxnSpPr>
        <p:spPr>
          <a:xfrm flipV="1">
            <a:off x="3927822" y="4540650"/>
            <a:ext cx="0" cy="1065698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ounded Rectangle 64">
            <a:extLst>
              <a:ext uri="{FF2B5EF4-FFF2-40B4-BE49-F238E27FC236}">
                <a16:creationId xmlns:a16="http://schemas.microsoft.com/office/drawing/2014/main" id="{F0787D37-5686-457B-8B68-2A317660753A}"/>
              </a:ext>
            </a:extLst>
          </p:cNvPr>
          <p:cNvSpPr/>
          <p:nvPr/>
        </p:nvSpPr>
        <p:spPr>
          <a:xfrm>
            <a:off x="6100761" y="4422654"/>
            <a:ext cx="635115" cy="12197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Lessons 11/12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0F82458-4CF4-40EF-B8A9-107C68CC594C}"/>
              </a:ext>
            </a:extLst>
          </p:cNvPr>
          <p:cNvSpPr/>
          <p:nvPr/>
        </p:nvSpPr>
        <p:spPr>
          <a:xfrm>
            <a:off x="3891809" y="4578852"/>
            <a:ext cx="287766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Functions do not run by themselves.  You must call them from your Python program.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BA07F8A-A8D8-4288-B14A-82D87EB93700}"/>
              </a:ext>
            </a:extLst>
          </p:cNvPr>
          <p:cNvSpPr txBox="1"/>
          <p:nvPr/>
        </p:nvSpPr>
        <p:spPr>
          <a:xfrm>
            <a:off x="3950218" y="4492812"/>
            <a:ext cx="770207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>
                <a:solidFill>
                  <a:srgbClr val="0070C0"/>
                </a:solidFill>
                <a:latin typeface="Century Gothic" panose="020B0502020202020204" pitchFamily="34" charset="0"/>
              </a:rPr>
              <a:t>Calling Functions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4F1BB06-82EC-4936-A021-21626CF117AC}"/>
              </a:ext>
            </a:extLst>
          </p:cNvPr>
          <p:cNvSpPr/>
          <p:nvPr/>
        </p:nvSpPr>
        <p:spPr>
          <a:xfrm>
            <a:off x="3952415" y="4715097"/>
            <a:ext cx="20220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Defining the function</a:t>
            </a:r>
          </a:p>
          <a:p>
            <a:r>
              <a:rPr lang="en-US" sz="7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lang="en-US" sz="7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700" b="1" dirty="0">
                <a:latin typeface="Courier New" panose="02070309020205020404" pitchFamily="49" charset="0"/>
                <a:cs typeface="Courier New" panose="02070309020205020404" pitchFamily="49" charset="0"/>
              </a:rPr>
              <a:t>area_rectangle(width, height):</a:t>
            </a:r>
          </a:p>
          <a:p>
            <a:r>
              <a:rPr lang="en-US" sz="7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7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sz="700" b="1" dirty="0">
                <a:latin typeface="Courier New" panose="02070309020205020404" pitchFamily="49" charset="0"/>
                <a:cs typeface="Courier New" panose="02070309020205020404" pitchFamily="49" charset="0"/>
              </a:rPr>
              <a:t> width * height</a:t>
            </a:r>
          </a:p>
          <a:p>
            <a:br>
              <a:rPr lang="en-US" sz="7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Calling the function</a:t>
            </a:r>
          </a:p>
          <a:p>
            <a:r>
              <a:rPr lang="en-US" sz="700" b="1" dirty="0">
                <a:latin typeface="Courier New" panose="02070309020205020404" pitchFamily="49" charset="0"/>
                <a:cs typeface="Courier New" panose="02070309020205020404" pitchFamily="49" charset="0"/>
              </a:rPr>
              <a:t>w = 10</a:t>
            </a:r>
          </a:p>
          <a:p>
            <a:r>
              <a:rPr lang="en-US" sz="700" b="1" dirty="0">
                <a:latin typeface="Courier New" panose="02070309020205020404" pitchFamily="49" charset="0"/>
                <a:cs typeface="Courier New" panose="02070309020205020404" pitchFamily="49" charset="0"/>
              </a:rPr>
              <a:t>h = 5</a:t>
            </a:r>
          </a:p>
          <a:p>
            <a:r>
              <a:rPr lang="en-US" sz="700" b="1" dirty="0">
                <a:latin typeface="Courier New" panose="02070309020205020404" pitchFamily="49" charset="0"/>
                <a:cs typeface="Courier New" panose="02070309020205020404" pitchFamily="49" charset="0"/>
              </a:rPr>
              <a:t>area = area_rectangle(w, h)</a:t>
            </a:r>
          </a:p>
        </p:txBody>
      </p:sp>
      <p:sp>
        <p:nvSpPr>
          <p:cNvPr id="61" name="Rounded Rectangle 65">
            <a:extLst>
              <a:ext uri="{FF2B5EF4-FFF2-40B4-BE49-F238E27FC236}">
                <a16:creationId xmlns:a16="http://schemas.microsoft.com/office/drawing/2014/main" id="{328BA81E-0CF7-45DD-85A6-1764F0F36FE6}"/>
              </a:ext>
            </a:extLst>
          </p:cNvPr>
          <p:cNvSpPr/>
          <p:nvPr/>
        </p:nvSpPr>
        <p:spPr>
          <a:xfrm>
            <a:off x="444400" y="5801468"/>
            <a:ext cx="2623032" cy="3226828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91440" rtlCol="0" anchor="t"/>
          <a:lstStyle/>
          <a:p>
            <a:pPr>
              <a:spcAft>
                <a:spcPts val="300"/>
              </a:spcAft>
            </a:pPr>
            <a:endParaRPr lang="en-US" sz="600" b="1" dirty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600" b="1" dirty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75DB4AE-A7A2-4B1E-998F-AC05A6C02780}"/>
              </a:ext>
            </a:extLst>
          </p:cNvPr>
          <p:cNvSpPr txBox="1"/>
          <p:nvPr/>
        </p:nvSpPr>
        <p:spPr>
          <a:xfrm>
            <a:off x="475830" y="5744532"/>
            <a:ext cx="915581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Conditional Logic</a:t>
            </a:r>
          </a:p>
        </p:txBody>
      </p:sp>
      <p:sp>
        <p:nvSpPr>
          <p:cNvPr id="63" name="Rounded Rectangle 67">
            <a:extLst>
              <a:ext uri="{FF2B5EF4-FFF2-40B4-BE49-F238E27FC236}">
                <a16:creationId xmlns:a16="http://schemas.microsoft.com/office/drawing/2014/main" id="{778021A6-7522-46E4-9755-9111DA86312B}"/>
              </a:ext>
            </a:extLst>
          </p:cNvPr>
          <p:cNvSpPr/>
          <p:nvPr/>
        </p:nvSpPr>
        <p:spPr>
          <a:xfrm>
            <a:off x="2431203" y="5758314"/>
            <a:ext cx="552973" cy="10702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Lesson 7/8</a:t>
            </a:r>
          </a:p>
        </p:txBody>
      </p:sp>
      <p:sp>
        <p:nvSpPr>
          <p:cNvPr id="64" name="Right Brace 63">
            <a:extLst>
              <a:ext uri="{FF2B5EF4-FFF2-40B4-BE49-F238E27FC236}">
                <a16:creationId xmlns:a16="http://schemas.microsoft.com/office/drawing/2014/main" id="{69950BC2-B8EE-437C-9241-5F60A3EF6AC5}"/>
              </a:ext>
            </a:extLst>
          </p:cNvPr>
          <p:cNvSpPr/>
          <p:nvPr/>
        </p:nvSpPr>
        <p:spPr>
          <a:xfrm>
            <a:off x="2433297" y="5965658"/>
            <a:ext cx="74967" cy="230704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3F721E4-C097-48E8-928C-A571E1DF5B23}"/>
              </a:ext>
            </a:extLst>
          </p:cNvPr>
          <p:cNvSpPr txBox="1"/>
          <p:nvPr/>
        </p:nvSpPr>
        <p:spPr>
          <a:xfrm>
            <a:off x="2482860" y="5978591"/>
            <a:ext cx="62570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>
                <a:solidFill>
                  <a:srgbClr val="C00000"/>
                </a:solidFill>
                <a:latin typeface="+mj-lt"/>
              </a:rPr>
              <a:t>Required</a:t>
            </a:r>
          </a:p>
        </p:txBody>
      </p:sp>
      <p:sp>
        <p:nvSpPr>
          <p:cNvPr id="66" name="Right Brace 65">
            <a:extLst>
              <a:ext uri="{FF2B5EF4-FFF2-40B4-BE49-F238E27FC236}">
                <a16:creationId xmlns:a16="http://schemas.microsoft.com/office/drawing/2014/main" id="{F21593C5-69B1-4765-B9D8-4AA0DBE59842}"/>
              </a:ext>
            </a:extLst>
          </p:cNvPr>
          <p:cNvSpPr/>
          <p:nvPr/>
        </p:nvSpPr>
        <p:spPr>
          <a:xfrm>
            <a:off x="2431203" y="6219049"/>
            <a:ext cx="77061" cy="744529"/>
          </a:xfrm>
          <a:prstGeom prst="rightBrac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EFE64C5-36D3-4572-9739-0F0574AA7B1E}"/>
              </a:ext>
            </a:extLst>
          </p:cNvPr>
          <p:cNvSpPr txBox="1"/>
          <p:nvPr/>
        </p:nvSpPr>
        <p:spPr>
          <a:xfrm>
            <a:off x="2407893" y="6511082"/>
            <a:ext cx="66281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>
                <a:solidFill>
                  <a:srgbClr val="00B050"/>
                </a:solidFill>
                <a:latin typeface="+mj-lt"/>
              </a:rPr>
              <a:t>Optional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EF4AD11-A313-4A17-BA07-9028CBD00182}"/>
              </a:ext>
            </a:extLst>
          </p:cNvPr>
          <p:cNvSpPr txBox="1"/>
          <p:nvPr/>
        </p:nvSpPr>
        <p:spPr>
          <a:xfrm>
            <a:off x="497792" y="7034337"/>
            <a:ext cx="248638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>
                <a:latin typeface="+mj-lt"/>
              </a:rPr>
              <a:t>Only the first TRUE block of code will execute.</a:t>
            </a:r>
          </a:p>
        </p:txBody>
      </p:sp>
      <p:sp>
        <p:nvSpPr>
          <p:cNvPr id="69" name="Right Brace 68">
            <a:extLst>
              <a:ext uri="{FF2B5EF4-FFF2-40B4-BE49-F238E27FC236}">
                <a16:creationId xmlns:a16="http://schemas.microsoft.com/office/drawing/2014/main" id="{97F53577-0752-4623-9BB5-BC1B193C5BD9}"/>
              </a:ext>
            </a:extLst>
          </p:cNvPr>
          <p:cNvSpPr/>
          <p:nvPr/>
        </p:nvSpPr>
        <p:spPr>
          <a:xfrm rot="10800000">
            <a:off x="925570" y="6234444"/>
            <a:ext cx="103951" cy="426868"/>
          </a:xfrm>
          <a:prstGeom prst="rightBrac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1D7C4E-FB68-4EA8-A8C7-2F35FF778B90}"/>
              </a:ext>
            </a:extLst>
          </p:cNvPr>
          <p:cNvSpPr txBox="1"/>
          <p:nvPr/>
        </p:nvSpPr>
        <p:spPr>
          <a:xfrm>
            <a:off x="418218" y="6296966"/>
            <a:ext cx="5520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>
                <a:solidFill>
                  <a:srgbClr val="7030A0"/>
                </a:solidFill>
                <a:latin typeface="+mj-lt"/>
              </a:rPr>
              <a:t>Repeat as Needed</a:t>
            </a:r>
          </a:p>
        </p:txBody>
      </p:sp>
      <p:graphicFrame>
        <p:nvGraphicFramePr>
          <p:cNvPr id="72" name="Table 71">
            <a:extLst>
              <a:ext uri="{FF2B5EF4-FFF2-40B4-BE49-F238E27FC236}">
                <a16:creationId xmlns:a16="http://schemas.microsoft.com/office/drawing/2014/main" id="{74F7989D-6461-492A-8231-CF9E8F9ED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712167"/>
              </p:ext>
            </p:extLst>
          </p:nvPr>
        </p:nvGraphicFramePr>
        <p:xfrm>
          <a:off x="497141" y="7236646"/>
          <a:ext cx="2486385" cy="9047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7470">
                  <a:extLst>
                    <a:ext uri="{9D8B030D-6E8A-4147-A177-3AD203B41FA5}">
                      <a16:colId xmlns:a16="http://schemas.microsoft.com/office/drawing/2014/main" val="1021263719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34102491"/>
                    </a:ext>
                  </a:extLst>
                </a:gridCol>
                <a:gridCol w="1079815">
                  <a:extLst>
                    <a:ext uri="{9D8B030D-6E8A-4147-A177-3AD203B41FA5}">
                      <a16:colId xmlns:a16="http://schemas.microsoft.com/office/drawing/2014/main" val="1084400755"/>
                    </a:ext>
                  </a:extLst>
                </a:gridCol>
              </a:tblGrid>
              <a:tr h="129257">
                <a:tc>
                  <a:txBody>
                    <a:bodyPr/>
                    <a:lstStyle/>
                    <a:p>
                      <a:r>
                        <a:rPr lang="en-US" sz="600" b="1" dirty="0"/>
                        <a:t>Relational Operator</a:t>
                      </a:r>
                      <a:endParaRPr lang="en-US" sz="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latin typeface="+mn-lt"/>
                          <a:cs typeface="+mn-cs"/>
                        </a:rPr>
                        <a:t>Symbol</a:t>
                      </a:r>
                      <a:endParaRPr lang="en-US" sz="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latin typeface="+mn-lt"/>
                          <a:cs typeface="+mn-cs"/>
                        </a:rPr>
                        <a:t>Example</a:t>
                      </a:r>
                      <a:endParaRPr lang="en-US" sz="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2025016437"/>
                  </a:ext>
                </a:extLst>
              </a:tr>
              <a:tr h="129257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Equal To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==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name == ‘bob’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3446918"/>
                  </a:ext>
                </a:extLst>
              </a:tr>
              <a:tr h="129257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Not Equal To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!=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 != 5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422999997"/>
                  </a:ext>
                </a:extLst>
              </a:tr>
              <a:tr h="129257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Greater Than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&gt;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2023</a:t>
                      </a:r>
                      <a:r>
                        <a:rPr lang="en-US" sz="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&gt; 2006</a:t>
                      </a:r>
                      <a:endParaRPr lang="en-US" sz="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4142781715"/>
                  </a:ext>
                </a:extLst>
              </a:tr>
              <a:tr h="129257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Greater Than or Equal To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&gt;=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gpa &gt;= 2.0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521998971"/>
                  </a:ext>
                </a:extLst>
              </a:tr>
              <a:tr h="129257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Less Than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&lt;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21 &lt; your_age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888188869"/>
                  </a:ext>
                </a:extLst>
              </a:tr>
              <a:tr h="129257">
                <a:tc>
                  <a:txBody>
                    <a:bodyPr/>
                    <a:lstStyle/>
                    <a:p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Less Than or Equal To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&lt;=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508067343"/>
                  </a:ext>
                </a:extLst>
              </a:tr>
            </a:tbl>
          </a:graphicData>
        </a:graphic>
      </p:graphicFrame>
      <p:sp>
        <p:nvSpPr>
          <p:cNvPr id="74" name="Rectangle 73">
            <a:extLst>
              <a:ext uri="{FF2B5EF4-FFF2-40B4-BE49-F238E27FC236}">
                <a16:creationId xmlns:a16="http://schemas.microsoft.com/office/drawing/2014/main" id="{3141129B-9267-4ADD-ABD2-F797223981BD}"/>
              </a:ext>
            </a:extLst>
          </p:cNvPr>
          <p:cNvSpPr/>
          <p:nvPr/>
        </p:nvSpPr>
        <p:spPr>
          <a:xfrm>
            <a:off x="937317" y="5905740"/>
            <a:ext cx="18814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 LOGICAL TEST(S):</a:t>
            </a: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DO WHEN ABOVE IS TRUE</a:t>
            </a: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elif LOGICAL TEST(S):</a:t>
            </a: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DO WHEN ABOVE IS TRUE</a:t>
            </a: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 . .</a:t>
            </a: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else:</a:t>
            </a: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DO IF NOTHING IS TRUE</a:t>
            </a:r>
          </a:p>
        </p:txBody>
      </p:sp>
      <p:graphicFrame>
        <p:nvGraphicFramePr>
          <p:cNvPr id="73" name="Table 72">
            <a:extLst>
              <a:ext uri="{FF2B5EF4-FFF2-40B4-BE49-F238E27FC236}">
                <a16:creationId xmlns:a16="http://schemas.microsoft.com/office/drawing/2014/main" id="{94C11A15-8DB5-044B-BE55-E6B82C18C7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449260"/>
              </p:ext>
            </p:extLst>
          </p:nvPr>
        </p:nvGraphicFramePr>
        <p:xfrm>
          <a:off x="497791" y="8212142"/>
          <a:ext cx="2486385" cy="7576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5537">
                  <a:extLst>
                    <a:ext uri="{9D8B030D-6E8A-4147-A177-3AD203B41FA5}">
                      <a16:colId xmlns:a16="http://schemas.microsoft.com/office/drawing/2014/main" val="1021263719"/>
                    </a:ext>
                  </a:extLst>
                </a:gridCol>
                <a:gridCol w="1071033">
                  <a:extLst>
                    <a:ext uri="{9D8B030D-6E8A-4147-A177-3AD203B41FA5}">
                      <a16:colId xmlns:a16="http://schemas.microsoft.com/office/drawing/2014/main" val="34102491"/>
                    </a:ext>
                  </a:extLst>
                </a:gridCol>
                <a:gridCol w="1079815">
                  <a:extLst>
                    <a:ext uri="{9D8B030D-6E8A-4147-A177-3AD203B41FA5}">
                      <a16:colId xmlns:a16="http://schemas.microsoft.com/office/drawing/2014/main" val="1084400755"/>
                    </a:ext>
                  </a:extLst>
                </a:gridCol>
              </a:tblGrid>
              <a:tr h="252564"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/>
                        <a:t>Logical Operator</a:t>
                      </a:r>
                      <a:endParaRPr lang="en-US" sz="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latin typeface="+mn-lt"/>
                          <a:cs typeface="+mn-cs"/>
                        </a:rPr>
                        <a:t>Description</a:t>
                      </a:r>
                      <a:endParaRPr lang="en-US" sz="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latin typeface="+mn-lt"/>
                          <a:cs typeface="+mn-cs"/>
                        </a:rPr>
                        <a:t>Example</a:t>
                      </a:r>
                      <a:endParaRPr lang="en-US" sz="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 anchor="ctr"/>
                </a:tc>
                <a:extLst>
                  <a:ext uri="{0D108BD9-81ED-4DB2-BD59-A6C34878D82A}">
                    <a16:rowId xmlns:a16="http://schemas.microsoft.com/office/drawing/2014/main" val="2025016437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latin typeface="+mj-lt"/>
                          <a:cs typeface="Courier New" panose="02070309020205020404" pitchFamily="49" charset="0"/>
                        </a:rPr>
                        <a:t>and</a:t>
                      </a: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True if BOTH conditions are True</a:t>
                      </a: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GPA &gt;= 3.0 and GPA &lt;= 4.0</a:t>
                      </a:r>
                    </a:p>
                  </a:txBody>
                  <a:tcPr marL="27432" marR="0" marT="0" marB="0" anchor="ctr"/>
                </a:tc>
                <a:extLst>
                  <a:ext uri="{0D108BD9-81ED-4DB2-BD59-A6C34878D82A}">
                    <a16:rowId xmlns:a16="http://schemas.microsoft.com/office/drawing/2014/main" val="13446918"/>
                  </a:ext>
                </a:extLst>
              </a:tr>
              <a:tr h="252564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latin typeface="+mj-lt"/>
                          <a:cs typeface="Courier New" panose="02070309020205020404" pitchFamily="49" charset="0"/>
                        </a:rPr>
                        <a:t>or</a:t>
                      </a: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True if either condition is True</a:t>
                      </a: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GPA &lt; 2.0</a:t>
                      </a:r>
                      <a:r>
                        <a:rPr lang="en-US" sz="600" baseline="0" dirty="0">
                          <a:latin typeface="+mj-lt"/>
                          <a:cs typeface="Courier New" panose="02070309020205020404" pitchFamily="49" charset="0"/>
                        </a:rPr>
                        <a:t> or PEA &lt; 2.0 or MPA &lt; 2.0</a:t>
                      </a:r>
                      <a:endParaRPr lang="en-US" sz="600" dirty="0">
                        <a:latin typeface="+mj-lt"/>
                        <a:cs typeface="Courier New" panose="02070309020205020404" pitchFamily="49" charset="0"/>
                      </a:endParaRPr>
                    </a:p>
                  </a:txBody>
                  <a:tcPr marL="27432" marR="0" marT="0" marB="0" anchor="ctr"/>
                </a:tc>
                <a:extLst>
                  <a:ext uri="{0D108BD9-81ED-4DB2-BD59-A6C34878D82A}">
                    <a16:rowId xmlns:a16="http://schemas.microsoft.com/office/drawing/2014/main" val="1422999997"/>
                  </a:ext>
                </a:extLst>
              </a:tr>
              <a:tr h="126282">
                <a:tc>
                  <a:txBody>
                    <a:bodyPr/>
                    <a:lstStyle/>
                    <a:p>
                      <a:pPr algn="ctr"/>
                      <a:r>
                        <a:rPr lang="en-US" sz="600" b="0" dirty="0">
                          <a:latin typeface="+mj-lt"/>
                          <a:cs typeface="Courier New" panose="02070309020205020404" pitchFamily="49" charset="0"/>
                        </a:rPr>
                        <a:t>not</a:t>
                      </a: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True if the condition is not True</a:t>
                      </a: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not (GPA &lt; 2.0)</a:t>
                      </a:r>
                    </a:p>
                  </a:txBody>
                  <a:tcPr marL="27432" marR="0" marT="0" marB="0" anchor="ctr"/>
                </a:tc>
                <a:extLst>
                  <a:ext uri="{0D108BD9-81ED-4DB2-BD59-A6C34878D82A}">
                    <a16:rowId xmlns:a16="http://schemas.microsoft.com/office/drawing/2014/main" val="4142781715"/>
                  </a:ext>
                </a:extLst>
              </a:tr>
            </a:tbl>
          </a:graphicData>
        </a:graphic>
      </p:graphicFrame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77BD7616-60A8-4100-9CE6-6D78BDF711EE}"/>
              </a:ext>
            </a:extLst>
          </p:cNvPr>
          <p:cNvCxnSpPr>
            <a:cxnSpLocks/>
            <a:stCxn id="76" idx="1"/>
          </p:cNvCxnSpPr>
          <p:nvPr/>
        </p:nvCxnSpPr>
        <p:spPr>
          <a:xfrm flipH="1">
            <a:off x="5291668" y="5220514"/>
            <a:ext cx="244892" cy="300400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F1714EDF-00AA-46EA-B73C-9AFFC31F6286}"/>
              </a:ext>
            </a:extLst>
          </p:cNvPr>
          <p:cNvSpPr txBox="1"/>
          <p:nvPr/>
        </p:nvSpPr>
        <p:spPr>
          <a:xfrm>
            <a:off x="5536560" y="5066625"/>
            <a:ext cx="1264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rgbClr val="0070C0"/>
                </a:solidFill>
                <a:latin typeface="+mj-lt"/>
              </a:rPr>
              <a:t>The variable name </a:t>
            </a:r>
            <a:r>
              <a:rPr lang="en-US" sz="700" u="sng" dirty="0">
                <a:solidFill>
                  <a:srgbClr val="0070C0"/>
                </a:solidFill>
                <a:latin typeface="+mj-lt"/>
              </a:rPr>
              <a:t>does not</a:t>
            </a:r>
            <a:r>
              <a:rPr lang="en-US" sz="700" dirty="0">
                <a:solidFill>
                  <a:srgbClr val="0070C0"/>
                </a:solidFill>
                <a:latin typeface="+mj-lt"/>
              </a:rPr>
              <a:t> have to match the parameter!</a:t>
            </a:r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77BD7616-60A8-4100-9CE6-6D78BDF711EE}"/>
              </a:ext>
            </a:extLst>
          </p:cNvPr>
          <p:cNvCxnSpPr>
            <a:cxnSpLocks/>
            <a:stCxn id="76" idx="1"/>
          </p:cNvCxnSpPr>
          <p:nvPr/>
        </p:nvCxnSpPr>
        <p:spPr>
          <a:xfrm flipH="1" flipV="1">
            <a:off x="5406966" y="4967314"/>
            <a:ext cx="129594" cy="253200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ounded Rectangle 60">
            <a:extLst>
              <a:ext uri="{FF2B5EF4-FFF2-40B4-BE49-F238E27FC236}">
                <a16:creationId xmlns:a16="http://schemas.microsoft.com/office/drawing/2014/main" id="{F1F1C6B2-D8A6-5847-8606-55FF5887F17E}"/>
              </a:ext>
            </a:extLst>
          </p:cNvPr>
          <p:cNvSpPr/>
          <p:nvPr/>
        </p:nvSpPr>
        <p:spPr>
          <a:xfrm>
            <a:off x="3166568" y="5781894"/>
            <a:ext cx="3624324" cy="3266855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91440" rtlCol="0" anchor="t"/>
          <a:lstStyle/>
          <a:p>
            <a:pPr>
              <a:spcAft>
                <a:spcPts val="300"/>
              </a:spcAft>
            </a:pPr>
            <a:endParaRPr lang="en-US" sz="600" b="1" dirty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40F1BBF-78EE-9645-BDD1-7B5EB16163F6}"/>
              </a:ext>
            </a:extLst>
          </p:cNvPr>
          <p:cNvSpPr txBox="1"/>
          <p:nvPr/>
        </p:nvSpPr>
        <p:spPr>
          <a:xfrm>
            <a:off x="3214178" y="5730001"/>
            <a:ext cx="915581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Loops / Iteration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9C358AB6-0F61-3442-B434-441ABB33D5AA}"/>
              </a:ext>
            </a:extLst>
          </p:cNvPr>
          <p:cNvSpPr/>
          <p:nvPr/>
        </p:nvSpPr>
        <p:spPr>
          <a:xfrm>
            <a:off x="3166568" y="5835345"/>
            <a:ext cx="362432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800" dirty="0">
                <a:latin typeface="+mj-lt"/>
                <a:cs typeface="Courier New" panose="02070309020205020404" pitchFamily="49" charset="0"/>
              </a:rPr>
              <a:t>Loops allow a group of statements to be executed multiple times.</a:t>
            </a:r>
          </a:p>
        </p:txBody>
      </p:sp>
      <p:sp>
        <p:nvSpPr>
          <p:cNvPr id="110" name="Rounded Rectangle 64">
            <a:extLst>
              <a:ext uri="{FF2B5EF4-FFF2-40B4-BE49-F238E27FC236}">
                <a16:creationId xmlns:a16="http://schemas.microsoft.com/office/drawing/2014/main" id="{2556D342-CB98-8A43-9983-02827B1F6AA1}"/>
              </a:ext>
            </a:extLst>
          </p:cNvPr>
          <p:cNvSpPr/>
          <p:nvPr/>
        </p:nvSpPr>
        <p:spPr>
          <a:xfrm>
            <a:off x="6100761" y="5727926"/>
            <a:ext cx="627322" cy="13741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Lesson 13/14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A50B891C-8156-8F4F-8BBD-C3ABEA50076B}"/>
              </a:ext>
            </a:extLst>
          </p:cNvPr>
          <p:cNvSpPr txBox="1"/>
          <p:nvPr/>
        </p:nvSpPr>
        <p:spPr>
          <a:xfrm>
            <a:off x="5029075" y="6075740"/>
            <a:ext cx="441493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>
                <a:solidFill>
                  <a:srgbClr val="0070C0"/>
                </a:solidFill>
                <a:latin typeface="Century Gothic" panose="020B0502020202020204" pitchFamily="34" charset="0"/>
              </a:rPr>
              <a:t>For Loop</a:t>
            </a:r>
          </a:p>
        </p:txBody>
      </p:sp>
      <p:pic>
        <p:nvPicPr>
          <p:cNvPr id="112" name="Picture 111">
            <a:extLst>
              <a:ext uri="{FF2B5EF4-FFF2-40B4-BE49-F238E27FC236}">
                <a16:creationId xmlns:a16="http://schemas.microsoft.com/office/drawing/2014/main" id="{EE040C19-707D-3E41-999B-5BC1830360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46985" y="6604743"/>
            <a:ext cx="889489" cy="742118"/>
          </a:xfrm>
          <a:prstGeom prst="rect">
            <a:avLst/>
          </a:prstGeom>
        </p:spPr>
      </p:pic>
      <p:sp>
        <p:nvSpPr>
          <p:cNvPr id="113" name="Rectangle 112">
            <a:extLst>
              <a:ext uri="{FF2B5EF4-FFF2-40B4-BE49-F238E27FC236}">
                <a16:creationId xmlns:a16="http://schemas.microsoft.com/office/drawing/2014/main" id="{F836EA29-436D-DC46-ACB2-C873DACA39E6}"/>
              </a:ext>
            </a:extLst>
          </p:cNvPr>
          <p:cNvSpPr/>
          <p:nvPr/>
        </p:nvSpPr>
        <p:spPr>
          <a:xfrm>
            <a:off x="3206255" y="6156516"/>
            <a:ext cx="17609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Continues executing the same sequence of code as long as the test condition evaluates to </a:t>
            </a:r>
            <a:r>
              <a:rPr lang="en-US" sz="600" b="1" dirty="0">
                <a:latin typeface="+mj-lt"/>
                <a:cs typeface="Courier New" panose="02070309020205020404" pitchFamily="49" charset="0"/>
              </a:rPr>
              <a:t>True</a:t>
            </a:r>
            <a:r>
              <a:rPr lang="en-US" sz="600" dirty="0">
                <a:latin typeface="+mj-lt"/>
                <a:cs typeface="Courier New" panose="02070309020205020404" pitchFamily="49" charset="0"/>
              </a:rPr>
              <a:t>.  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3AC5CA7-A377-024C-9397-7A06B71A85A2}"/>
              </a:ext>
            </a:extLst>
          </p:cNvPr>
          <p:cNvSpPr txBox="1"/>
          <p:nvPr/>
        </p:nvSpPr>
        <p:spPr>
          <a:xfrm>
            <a:off x="3451386" y="6559169"/>
            <a:ext cx="144997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Initialize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the loop control variable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4A48AD68-70A6-9E41-A8B7-E7646A8C0651}"/>
              </a:ext>
            </a:extLst>
          </p:cNvPr>
          <p:cNvSpPr txBox="1"/>
          <p:nvPr/>
        </p:nvSpPr>
        <p:spPr>
          <a:xfrm>
            <a:off x="3802717" y="6742838"/>
            <a:ext cx="111621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Test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the loop control variable 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084A0A21-28A5-2D4E-9068-AFD25B373C85}"/>
              </a:ext>
            </a:extLst>
          </p:cNvPr>
          <p:cNvSpPr txBox="1"/>
          <p:nvPr/>
        </p:nvSpPr>
        <p:spPr>
          <a:xfrm>
            <a:off x="4101172" y="6953077"/>
            <a:ext cx="8177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Execute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Statements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B84F1F8-B283-124F-B08E-C75452FE06B6}"/>
              </a:ext>
            </a:extLst>
          </p:cNvPr>
          <p:cNvSpPr txBox="1"/>
          <p:nvPr/>
        </p:nvSpPr>
        <p:spPr>
          <a:xfrm>
            <a:off x="3813701" y="7189305"/>
            <a:ext cx="110523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Modify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Loop Control Variable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A24E21F3-3DF1-CB4E-B57B-7D57C8BEF1D5}"/>
              </a:ext>
            </a:extLst>
          </p:cNvPr>
          <p:cNvSpPr/>
          <p:nvPr/>
        </p:nvSpPr>
        <p:spPr>
          <a:xfrm>
            <a:off x="4967333" y="6156516"/>
            <a:ext cx="1760287" cy="474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Repeats a predetermined number of times, or iterates over a sequence (e.g., a list).</a:t>
            </a:r>
          </a:p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For loops are useful when you know in advance how many times the loop needs to execute.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pic>
        <p:nvPicPr>
          <p:cNvPr id="119" name="Picture 118">
            <a:extLst>
              <a:ext uri="{FF2B5EF4-FFF2-40B4-BE49-F238E27FC236}">
                <a16:creationId xmlns:a16="http://schemas.microsoft.com/office/drawing/2014/main" id="{B1E1DA14-45E0-0E4A-89FF-5DF9073B30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9842" y="6789444"/>
            <a:ext cx="934236" cy="396035"/>
          </a:xfrm>
          <a:prstGeom prst="rect">
            <a:avLst/>
          </a:prstGeom>
        </p:spPr>
      </p:pic>
      <p:sp>
        <p:nvSpPr>
          <p:cNvPr id="120" name="TextBox 119">
            <a:extLst>
              <a:ext uri="{FF2B5EF4-FFF2-40B4-BE49-F238E27FC236}">
                <a16:creationId xmlns:a16="http://schemas.microsoft.com/office/drawing/2014/main" id="{EF4F4DD3-C8E0-5D43-9D01-5B076B68097F}"/>
              </a:ext>
            </a:extLst>
          </p:cNvPr>
          <p:cNvSpPr txBox="1"/>
          <p:nvPr/>
        </p:nvSpPr>
        <p:spPr>
          <a:xfrm>
            <a:off x="3274177" y="6070476"/>
            <a:ext cx="501238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>
                <a:solidFill>
                  <a:srgbClr val="0070C0"/>
                </a:solidFill>
                <a:latin typeface="Century Gothic" panose="020B0502020202020204" pitchFamily="34" charset="0"/>
              </a:rPr>
              <a:t>While Loop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2B15A49F-4F65-E747-B330-7BFDD3453531}"/>
              </a:ext>
            </a:extLst>
          </p:cNvPr>
          <p:cNvSpPr txBox="1"/>
          <p:nvPr/>
        </p:nvSpPr>
        <p:spPr>
          <a:xfrm>
            <a:off x="5928804" y="6728352"/>
            <a:ext cx="8438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Initialize, Test, and Modify 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occurs here.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4971AB3B-7D12-D641-B8E7-6217FF100157}"/>
              </a:ext>
            </a:extLst>
          </p:cNvPr>
          <p:cNvSpPr/>
          <p:nvPr/>
        </p:nvSpPr>
        <p:spPr>
          <a:xfrm>
            <a:off x="4941470" y="6611109"/>
            <a:ext cx="18395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sz="6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Ex) Counting from 0 - 9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F3E106F7-6DF1-1949-9A8A-9CBBF12D8F03}"/>
              </a:ext>
            </a:extLst>
          </p:cNvPr>
          <p:cNvSpPr/>
          <p:nvPr/>
        </p:nvSpPr>
        <p:spPr>
          <a:xfrm>
            <a:off x="3181397" y="6439591"/>
            <a:ext cx="18395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sz="6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Ex) Counting from 0 - 9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579B9026-75F0-8B44-B47F-C9400DBECD5B}"/>
              </a:ext>
            </a:extLst>
          </p:cNvPr>
          <p:cNvSpPr txBox="1"/>
          <p:nvPr/>
        </p:nvSpPr>
        <p:spPr>
          <a:xfrm>
            <a:off x="5925926" y="6982888"/>
            <a:ext cx="8177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Execute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Statements</a:t>
            </a:r>
          </a:p>
        </p:txBody>
      </p:sp>
      <p:pic>
        <p:nvPicPr>
          <p:cNvPr id="128" name="Picture 127">
            <a:extLst>
              <a:ext uri="{FF2B5EF4-FFF2-40B4-BE49-F238E27FC236}">
                <a16:creationId xmlns:a16="http://schemas.microsoft.com/office/drawing/2014/main" id="{58D0C2B2-0210-4CE6-BD05-59008204FD5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394"/>
          <a:stretch/>
        </p:blipFill>
        <p:spPr>
          <a:xfrm>
            <a:off x="3328979" y="7665879"/>
            <a:ext cx="1550831" cy="772271"/>
          </a:xfrm>
          <a:prstGeom prst="rect">
            <a:avLst/>
          </a:prstGeom>
        </p:spPr>
      </p:pic>
      <p:sp>
        <p:nvSpPr>
          <p:cNvPr id="130" name="Rectangle 129">
            <a:extLst>
              <a:ext uri="{FF2B5EF4-FFF2-40B4-BE49-F238E27FC236}">
                <a16:creationId xmlns:a16="http://schemas.microsoft.com/office/drawing/2014/main" id="{A4062162-2F55-486D-8E2F-F1BEBB039FA1}"/>
              </a:ext>
            </a:extLst>
          </p:cNvPr>
          <p:cNvSpPr/>
          <p:nvPr/>
        </p:nvSpPr>
        <p:spPr>
          <a:xfrm>
            <a:off x="3161489" y="7400823"/>
            <a:ext cx="186758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en-US" sz="5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 #2) Input Validation (keep getting values from the user until the user types -1)</a:t>
            </a:r>
          </a:p>
        </p:txBody>
      </p: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DE739010-4983-41DC-BF45-0953A52DA0BD}"/>
              </a:ext>
            </a:extLst>
          </p:cNvPr>
          <p:cNvCxnSpPr>
            <a:cxnSpLocks/>
          </p:cNvCxnSpPr>
          <p:nvPr/>
        </p:nvCxnSpPr>
        <p:spPr>
          <a:xfrm>
            <a:off x="3260251" y="7360183"/>
            <a:ext cx="164536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B54BE86A-027F-4B6A-B022-49EAD5FA1EE9}"/>
              </a:ext>
            </a:extLst>
          </p:cNvPr>
          <p:cNvSpPr txBox="1"/>
          <p:nvPr/>
        </p:nvSpPr>
        <p:spPr>
          <a:xfrm>
            <a:off x="4156082" y="7572980"/>
            <a:ext cx="8871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Initialize</a:t>
            </a:r>
            <a:r>
              <a:rPr lang="en-US" sz="600">
                <a:solidFill>
                  <a:schemeClr val="accent6">
                    <a:lumMod val="50000"/>
                  </a:schemeClr>
                </a:solidFill>
                <a:latin typeface="+mj-lt"/>
              </a:rPr>
              <a:t> the loop control variable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85221445-11C9-48AE-ACA0-1238D5E363A6}"/>
              </a:ext>
            </a:extLst>
          </p:cNvPr>
          <p:cNvSpPr txBox="1"/>
          <p:nvPr/>
        </p:nvSpPr>
        <p:spPr>
          <a:xfrm>
            <a:off x="4102582" y="7779855"/>
            <a:ext cx="83094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Test</a:t>
            </a:r>
            <a:endParaRPr lang="en-US" sz="60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62000923-1902-44DA-89DC-BC71A9261C20}"/>
              </a:ext>
            </a:extLst>
          </p:cNvPr>
          <p:cNvSpPr txBox="1"/>
          <p:nvPr/>
        </p:nvSpPr>
        <p:spPr>
          <a:xfrm>
            <a:off x="3512712" y="8010003"/>
            <a:ext cx="73903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Execute</a:t>
            </a:r>
            <a:endParaRPr lang="en-US" sz="60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DA4F03EE-0D2F-47EF-A51A-4F34033EE3C4}"/>
              </a:ext>
            </a:extLst>
          </p:cNvPr>
          <p:cNvSpPr txBox="1"/>
          <p:nvPr/>
        </p:nvSpPr>
        <p:spPr>
          <a:xfrm>
            <a:off x="4453426" y="8242643"/>
            <a:ext cx="4049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Modify</a:t>
            </a:r>
            <a:endParaRPr lang="en-US" sz="60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F3EF1AD5-6D28-4F66-8060-A6E97EC52B42}"/>
              </a:ext>
            </a:extLst>
          </p:cNvPr>
          <p:cNvSpPr/>
          <p:nvPr/>
        </p:nvSpPr>
        <p:spPr>
          <a:xfrm>
            <a:off x="3209551" y="8432102"/>
            <a:ext cx="1760913" cy="382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en-US" sz="600">
                <a:latin typeface="+mj-lt"/>
                <a:cs typeface="Courier New" panose="02070309020205020404" pitchFamily="49" charset="0"/>
              </a:rPr>
              <a:t>This loop will repeat until the user provides the required value </a:t>
            </a:r>
            <a:r>
              <a:rPr lang="en-US" sz="600" i="1">
                <a:latin typeface="+mj-lt"/>
                <a:cs typeface="Courier New" panose="02070309020205020404" pitchFamily="49" charset="0"/>
              </a:rPr>
              <a:t>(i.e., </a:t>
            </a:r>
            <a:r>
              <a:rPr lang="en-US" sz="600">
                <a:latin typeface="+mj-lt"/>
                <a:cs typeface="Courier New" panose="02070309020205020404" pitchFamily="49" charset="0"/>
              </a:rPr>
              <a:t>-1, in this case)</a:t>
            </a:r>
            <a:r>
              <a:rPr lang="en-US" sz="600" i="1">
                <a:latin typeface="+mj-lt"/>
                <a:cs typeface="Courier New" panose="02070309020205020404" pitchFamily="49" charset="0"/>
              </a:rPr>
              <a:t>.</a:t>
            </a:r>
          </a:p>
          <a:p>
            <a:pPr algn="ctr">
              <a:spcAft>
                <a:spcPts val="100"/>
              </a:spcAft>
            </a:pPr>
            <a:r>
              <a:rPr lang="en-US" sz="600">
                <a:latin typeface="+mj-lt"/>
                <a:cs typeface="Courier New" panose="02070309020205020404" pitchFamily="49" charset="0"/>
              </a:rPr>
              <a:t>Here, </a:t>
            </a:r>
            <a:r>
              <a:rPr lang="en-US" sz="600" err="1">
                <a:latin typeface="+mj-lt"/>
                <a:cs typeface="Courier New" panose="02070309020205020404" pitchFamily="49" charset="0"/>
              </a:rPr>
              <a:t>user_input</a:t>
            </a:r>
            <a:r>
              <a:rPr lang="en-US" sz="600">
                <a:latin typeface="+mj-lt"/>
                <a:cs typeface="Courier New" panose="02070309020205020404" pitchFamily="49" charset="0"/>
              </a:rPr>
              <a:t> is the loop control variable.</a:t>
            </a:r>
            <a:endParaRPr lang="en-US" sz="800">
              <a:latin typeface="+mj-lt"/>
              <a:cs typeface="Courier New" panose="02070309020205020404" pitchFamily="49" charset="0"/>
            </a:endParaRPr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2268BD09-B3A9-41D7-9A40-17D989557DB2}"/>
              </a:ext>
            </a:extLst>
          </p:cNvPr>
          <p:cNvCxnSpPr>
            <a:cxnSpLocks/>
          </p:cNvCxnSpPr>
          <p:nvPr/>
        </p:nvCxnSpPr>
        <p:spPr>
          <a:xfrm>
            <a:off x="5076281" y="7199087"/>
            <a:ext cx="164536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Rectangle 137">
            <a:extLst>
              <a:ext uri="{FF2B5EF4-FFF2-40B4-BE49-F238E27FC236}">
                <a16:creationId xmlns:a16="http://schemas.microsoft.com/office/drawing/2014/main" id="{B16C9AEC-BE27-4899-9FED-2A86ECA21CF0}"/>
              </a:ext>
            </a:extLst>
          </p:cNvPr>
          <p:cNvSpPr/>
          <p:nvPr/>
        </p:nvSpPr>
        <p:spPr>
          <a:xfrm>
            <a:off x="4948590" y="7253692"/>
            <a:ext cx="1823323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en-US" sz="500" b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 #2) Looping over all elements in a list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40DC83C7-321B-4156-A52C-4CE2BEF5C9B3}"/>
              </a:ext>
            </a:extLst>
          </p:cNvPr>
          <p:cNvSpPr/>
          <p:nvPr/>
        </p:nvSpPr>
        <p:spPr>
          <a:xfrm>
            <a:off x="5004391" y="7900654"/>
            <a:ext cx="1809149" cy="882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On the first iteration, </a:t>
            </a:r>
            <a:r>
              <a:rPr lang="en-US" sz="600" i="1" dirty="0">
                <a:latin typeface="+mj-lt"/>
                <a:cs typeface="Courier New" panose="02070309020205020404" pitchFamily="49" charset="0"/>
              </a:rPr>
              <a:t>item</a:t>
            </a:r>
            <a:r>
              <a:rPr lang="en-US" sz="600" dirty="0">
                <a:latin typeface="+mj-lt"/>
                <a:cs typeface="Courier New" panose="02070309020205020404" pitchFamily="49" charset="0"/>
              </a:rPr>
              <a:t> = ‘a’</a:t>
            </a:r>
          </a:p>
          <a:p>
            <a:pPr algn="ctr">
              <a:spcAft>
                <a:spcPts val="100"/>
              </a:spcAft>
            </a:pPr>
            <a:r>
              <a:rPr lang="en-US" sz="600" dirty="0">
                <a:cs typeface="Courier New" panose="02070309020205020404" pitchFamily="49" charset="0"/>
              </a:rPr>
              <a:t>On the second iteration, </a:t>
            </a:r>
            <a:r>
              <a:rPr lang="en-US" sz="600" i="1" dirty="0">
                <a:cs typeface="Courier New" panose="02070309020205020404" pitchFamily="49" charset="0"/>
              </a:rPr>
              <a:t>item</a:t>
            </a:r>
            <a:r>
              <a:rPr lang="en-US" sz="600" dirty="0">
                <a:cs typeface="Courier New" panose="02070309020205020404" pitchFamily="49" charset="0"/>
              </a:rPr>
              <a:t> = ‘b’</a:t>
            </a:r>
          </a:p>
          <a:p>
            <a:pPr algn="ctr">
              <a:spcAft>
                <a:spcPts val="100"/>
              </a:spcAft>
            </a:pPr>
            <a:r>
              <a:rPr lang="en-US" sz="600" dirty="0">
                <a:cs typeface="Courier New" panose="02070309020205020404" pitchFamily="49" charset="0"/>
              </a:rPr>
              <a:t>On the third iteration, </a:t>
            </a:r>
            <a:r>
              <a:rPr lang="en-US" sz="600" i="1" dirty="0">
                <a:cs typeface="Courier New" panose="02070309020205020404" pitchFamily="49" charset="0"/>
              </a:rPr>
              <a:t>item</a:t>
            </a:r>
            <a:r>
              <a:rPr lang="en-US" sz="600" dirty="0">
                <a:cs typeface="Courier New" panose="02070309020205020404" pitchFamily="49" charset="0"/>
              </a:rPr>
              <a:t> = ‘c’</a:t>
            </a:r>
          </a:p>
          <a:p>
            <a:pPr algn="ctr">
              <a:spcAft>
                <a:spcPts val="100"/>
              </a:spcAft>
            </a:pPr>
            <a:endParaRPr lang="en-US" sz="600" dirty="0">
              <a:latin typeface="+mj-lt"/>
              <a:cs typeface="Courier New" panose="02070309020205020404" pitchFamily="49" charset="0"/>
            </a:endParaRPr>
          </a:p>
          <a:p>
            <a:pPr>
              <a:spcAft>
                <a:spcPts val="100"/>
              </a:spcAft>
            </a:pPr>
            <a:r>
              <a:rPr lang="en-US" sz="600" b="1" dirty="0">
                <a:latin typeface="+mj-lt"/>
                <a:cs typeface="Courier New" panose="02070309020205020404" pitchFamily="49" charset="0"/>
              </a:rPr>
              <a:t>Program Output:</a:t>
            </a:r>
            <a:br>
              <a:rPr lang="en-US" sz="600" dirty="0">
                <a:latin typeface="+mj-lt"/>
                <a:cs typeface="Courier New" panose="02070309020205020404" pitchFamily="49" charset="0"/>
              </a:rPr>
            </a:br>
            <a:r>
              <a:rPr lang="en-US" sz="600" dirty="0">
                <a:latin typeface="+mj-lt"/>
                <a:cs typeface="Courier New" panose="02070309020205020404" pitchFamily="49" charset="0"/>
              </a:rPr>
              <a:t>a</a:t>
            </a:r>
            <a:br>
              <a:rPr lang="en-US" sz="600" dirty="0">
                <a:latin typeface="+mj-lt"/>
                <a:cs typeface="Courier New" panose="02070309020205020404" pitchFamily="49" charset="0"/>
              </a:rPr>
            </a:br>
            <a:r>
              <a:rPr lang="en-US" sz="600" dirty="0">
                <a:latin typeface="+mj-lt"/>
                <a:cs typeface="Courier New" panose="02070309020205020404" pitchFamily="49" charset="0"/>
              </a:rPr>
              <a:t>b</a:t>
            </a:r>
            <a:br>
              <a:rPr lang="en-US" sz="600" dirty="0">
                <a:latin typeface="+mj-lt"/>
                <a:cs typeface="Courier New" panose="02070309020205020404" pitchFamily="49" charset="0"/>
              </a:rPr>
            </a:br>
            <a:r>
              <a:rPr lang="en-US" sz="600" dirty="0">
                <a:latin typeface="+mj-lt"/>
                <a:cs typeface="Courier New" panose="02070309020205020404" pitchFamily="49" charset="0"/>
              </a:rPr>
              <a:t>c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9AD7970E-A782-4B9B-8FF5-A87C37E65A09}"/>
              </a:ext>
            </a:extLst>
          </p:cNvPr>
          <p:cNvSpPr/>
          <p:nvPr/>
        </p:nvSpPr>
        <p:spPr>
          <a:xfrm>
            <a:off x="3190149" y="8817787"/>
            <a:ext cx="360074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en-US" sz="500" b="1">
                <a:latin typeface="+mj-lt"/>
                <a:cs typeface="Courier New" panose="02070309020205020404" pitchFamily="49" charset="0"/>
              </a:rPr>
              <a:t>Every For Loop can be coded using a While Loop, but not every While Loop can be coded using a For Loop.  </a:t>
            </a:r>
            <a:br>
              <a:rPr lang="en-US" sz="500" b="1">
                <a:latin typeface="+mj-lt"/>
                <a:cs typeface="Courier New" panose="02070309020205020404" pitchFamily="49" charset="0"/>
              </a:rPr>
            </a:br>
            <a:r>
              <a:rPr lang="en-US" sz="500" b="1">
                <a:latin typeface="+mj-lt"/>
                <a:cs typeface="Courier New" panose="02070309020205020404" pitchFamily="49" charset="0"/>
              </a:rPr>
              <a:t>Only use For Loops when you know how many times the loop needs to execute.</a:t>
            </a:r>
            <a:endParaRPr lang="en-US" sz="700" b="1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830861EA-BC0C-417C-A111-4C418B6FF667}"/>
              </a:ext>
            </a:extLst>
          </p:cNvPr>
          <p:cNvSpPr txBox="1"/>
          <p:nvPr/>
        </p:nvSpPr>
        <p:spPr>
          <a:xfrm>
            <a:off x="6205229" y="7379066"/>
            <a:ext cx="67905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Initialize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List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8C5A2CF-C11A-4D56-8C7B-31DE329D704D}"/>
              </a:ext>
            </a:extLst>
          </p:cNvPr>
          <p:cNvSpPr/>
          <p:nvPr/>
        </p:nvSpPr>
        <p:spPr>
          <a:xfrm>
            <a:off x="5086228" y="7380334"/>
            <a:ext cx="1694792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5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my_list</a:t>
            </a:r>
            <a:r>
              <a:rPr lang="en-US" sz="55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[‘a’, ‘b’, ‘c’]</a:t>
            </a:r>
          </a:p>
          <a:p>
            <a:endParaRPr lang="en-US" sz="55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55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sz="550" b="1" dirty="0">
                <a:latin typeface="Courier New" panose="02070309020205020404" pitchFamily="49" charset="0"/>
                <a:cs typeface="Courier New" panose="02070309020205020404" pitchFamily="49" charset="0"/>
              </a:rPr>
              <a:t> item </a:t>
            </a:r>
            <a:r>
              <a:rPr lang="en-US" sz="55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</a:t>
            </a:r>
            <a:r>
              <a:rPr lang="en-US" sz="55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55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my_list</a:t>
            </a:r>
            <a:r>
              <a:rPr lang="en-US" sz="550" b="1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r>
              <a:rPr lang="en-US" sz="55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55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Code Goes Here</a:t>
            </a:r>
          </a:p>
          <a:p>
            <a:r>
              <a:rPr lang="en-US" sz="55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55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sz="550" b="1" dirty="0">
                <a:latin typeface="Courier New" panose="02070309020205020404" pitchFamily="49" charset="0"/>
                <a:cs typeface="Courier New" panose="02070309020205020404" pitchFamily="49" charset="0"/>
              </a:rPr>
              <a:t>(item)</a:t>
            </a:r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0FF2E45C-1646-4A9D-B231-E3061A2FBE3D}"/>
              </a:ext>
            </a:extLst>
          </p:cNvPr>
          <p:cNvCxnSpPr>
            <a:cxnSpLocks/>
            <a:endCxn id="84" idx="2"/>
          </p:cNvCxnSpPr>
          <p:nvPr/>
        </p:nvCxnSpPr>
        <p:spPr>
          <a:xfrm flipH="1" flipV="1">
            <a:off x="4978730" y="6050789"/>
            <a:ext cx="11168" cy="2754938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512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45728846-D648-4777-A161-32C75B6272F8}"/>
              </a:ext>
            </a:extLst>
          </p:cNvPr>
          <p:cNvSpPr/>
          <p:nvPr/>
        </p:nvSpPr>
        <p:spPr>
          <a:xfrm>
            <a:off x="2467038" y="114454"/>
            <a:ext cx="298194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700" dirty="0">
                <a:latin typeface="+mj-lt"/>
                <a:cs typeface="Courier New" panose="02070309020205020404" pitchFamily="49" charset="0"/>
              </a:rPr>
              <a:t>A list is a set of indexed variables that share a common name.</a:t>
            </a:r>
            <a:endParaRPr lang="en-US" sz="900" dirty="0">
              <a:latin typeface="+mj-lt"/>
              <a:cs typeface="Courier New" panose="02070309020205020404" pitchFamily="49" charset="0"/>
            </a:endParaRPr>
          </a:p>
        </p:txBody>
      </p:sp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997066"/>
              </p:ext>
            </p:extLst>
          </p:nvPr>
        </p:nvGraphicFramePr>
        <p:xfrm>
          <a:off x="3018825" y="884702"/>
          <a:ext cx="1283240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810">
                  <a:extLst>
                    <a:ext uri="{9D8B030D-6E8A-4147-A177-3AD203B41FA5}">
                      <a16:colId xmlns:a16="http://schemas.microsoft.com/office/drawing/2014/main" val="4124840154"/>
                    </a:ext>
                  </a:extLst>
                </a:gridCol>
                <a:gridCol w="320810">
                  <a:extLst>
                    <a:ext uri="{9D8B030D-6E8A-4147-A177-3AD203B41FA5}">
                      <a16:colId xmlns:a16="http://schemas.microsoft.com/office/drawing/2014/main" val="3141983288"/>
                    </a:ext>
                  </a:extLst>
                </a:gridCol>
                <a:gridCol w="320810">
                  <a:extLst>
                    <a:ext uri="{9D8B030D-6E8A-4147-A177-3AD203B41FA5}">
                      <a16:colId xmlns:a16="http://schemas.microsoft.com/office/drawing/2014/main" val="3006140361"/>
                    </a:ext>
                  </a:extLst>
                </a:gridCol>
                <a:gridCol w="320810">
                  <a:extLst>
                    <a:ext uri="{9D8B030D-6E8A-4147-A177-3AD203B41FA5}">
                      <a16:colId xmlns:a16="http://schemas.microsoft.com/office/drawing/2014/main" val="30554944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70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4098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700"/>
                        <a:t>141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/>
                        <a:t>300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/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457549"/>
                  </a:ext>
                </a:extLst>
              </a:tr>
            </a:tbl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2543669" y="899784"/>
            <a:ext cx="55381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latin typeface="Courier New" panose="02070309020205020404" pitchFamily="49" charset="0"/>
                <a:cs typeface="Courier New" panose="02070309020205020404" pitchFamily="49" charset="0"/>
              </a:rPr>
              <a:t>index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552947" y="1091108"/>
            <a:ext cx="55381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values</a:t>
            </a:r>
          </a:p>
        </p:txBody>
      </p:sp>
      <p:sp>
        <p:nvSpPr>
          <p:cNvPr id="12" name="Rounded Rectangle 60">
            <a:extLst>
              <a:ext uri="{FF2B5EF4-FFF2-40B4-BE49-F238E27FC236}">
                <a16:creationId xmlns:a16="http://schemas.microsoft.com/office/drawing/2014/main" id="{AB440E08-7D1E-4D7B-9BA7-33DC6C912A28}"/>
              </a:ext>
            </a:extLst>
          </p:cNvPr>
          <p:cNvSpPr/>
          <p:nvPr/>
        </p:nvSpPr>
        <p:spPr>
          <a:xfrm>
            <a:off x="66017" y="67118"/>
            <a:ext cx="2368389" cy="2777540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91440" rtlCol="0" anchor="t"/>
          <a:lstStyle/>
          <a:p>
            <a:pPr>
              <a:spcAft>
                <a:spcPts val="300"/>
              </a:spcAft>
            </a:pPr>
            <a:endParaRPr lang="en-US" sz="600" b="1" dirty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E1BDA0-E726-40F8-9C22-11F5A40411AF}"/>
              </a:ext>
            </a:extLst>
          </p:cNvPr>
          <p:cNvSpPr txBox="1"/>
          <p:nvPr/>
        </p:nvSpPr>
        <p:spPr>
          <a:xfrm>
            <a:off x="113628" y="15224"/>
            <a:ext cx="489114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File I/O</a:t>
            </a:r>
          </a:p>
        </p:txBody>
      </p:sp>
      <p:sp>
        <p:nvSpPr>
          <p:cNvPr id="15" name="Rounded Rectangle 64">
            <a:extLst>
              <a:ext uri="{FF2B5EF4-FFF2-40B4-BE49-F238E27FC236}">
                <a16:creationId xmlns:a16="http://schemas.microsoft.com/office/drawing/2014/main" id="{AB284211-0FC8-4F74-A72E-0385E7948194}"/>
              </a:ext>
            </a:extLst>
          </p:cNvPr>
          <p:cNvSpPr/>
          <p:nvPr/>
        </p:nvSpPr>
        <p:spPr>
          <a:xfrm>
            <a:off x="1803541" y="6837"/>
            <a:ext cx="555760" cy="12311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Lesson 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3181E1-1596-403B-82F6-19D8C8E193C0}"/>
              </a:ext>
            </a:extLst>
          </p:cNvPr>
          <p:cNvSpPr txBox="1"/>
          <p:nvPr/>
        </p:nvSpPr>
        <p:spPr>
          <a:xfrm>
            <a:off x="128372" y="169349"/>
            <a:ext cx="695798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>
                <a:solidFill>
                  <a:srgbClr val="0070C0"/>
                </a:solidFill>
                <a:latin typeface="Century Gothic" panose="020B0502020202020204" pitchFamily="34" charset="0"/>
              </a:rPr>
              <a:t>Reading Files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523AF12-1559-4EFB-ADAC-3090D2A45E67}"/>
              </a:ext>
            </a:extLst>
          </p:cNvPr>
          <p:cNvSpPr/>
          <p:nvPr/>
        </p:nvSpPr>
        <p:spPr>
          <a:xfrm>
            <a:off x="42990" y="524442"/>
            <a:ext cx="1947775" cy="1100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input_file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6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open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(“filename.txt”, </a:t>
            </a:r>
            <a:r>
              <a:rPr lang="en-US" sz="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“r”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contents = </a:t>
            </a:r>
            <a:r>
              <a:rPr lang="en-US" sz="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input_file.read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lines = </a:t>
            </a:r>
            <a:r>
              <a:rPr lang="en-US" sz="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contents.split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(”\n”)</a:t>
            </a:r>
          </a:p>
          <a:p>
            <a:pPr>
              <a:spcAft>
                <a:spcPts val="300"/>
              </a:spcAft>
            </a:pPr>
            <a:endParaRPr lang="en-US" sz="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for line in lines:</a:t>
            </a:r>
          </a:p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print(line)</a:t>
            </a:r>
          </a:p>
          <a:p>
            <a:pPr>
              <a:spcAft>
                <a:spcPts val="300"/>
              </a:spcAft>
            </a:pPr>
            <a:endParaRPr lang="en-US" sz="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r>
              <a:rPr lang="en-US" sz="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input_file.close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FF2E45C-1646-4A9D-B231-E3061A2FBE3D}"/>
              </a:ext>
            </a:extLst>
          </p:cNvPr>
          <p:cNvCxnSpPr>
            <a:cxnSpLocks/>
          </p:cNvCxnSpPr>
          <p:nvPr/>
        </p:nvCxnSpPr>
        <p:spPr>
          <a:xfrm flipH="1" flipV="1">
            <a:off x="4450608" y="344608"/>
            <a:ext cx="17377" cy="3151417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76CA6C9-2811-4539-B72D-5888DEA78BD7}"/>
              </a:ext>
            </a:extLst>
          </p:cNvPr>
          <p:cNvSpPr txBox="1"/>
          <p:nvPr/>
        </p:nvSpPr>
        <p:spPr>
          <a:xfrm>
            <a:off x="1836392" y="526722"/>
            <a:ext cx="59559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Opens 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File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F86E860-DA78-452D-947A-F8BD655D2DE5}"/>
              </a:ext>
            </a:extLst>
          </p:cNvPr>
          <p:cNvSpPr/>
          <p:nvPr/>
        </p:nvSpPr>
        <p:spPr>
          <a:xfrm>
            <a:off x="34022" y="265706"/>
            <a:ext cx="20894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File must consist solely of text and be in the same directory as your code!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C17282-E695-4F02-80E0-6AB0C0555E8D}"/>
              </a:ext>
            </a:extLst>
          </p:cNvPr>
          <p:cNvSpPr txBox="1"/>
          <p:nvPr/>
        </p:nvSpPr>
        <p:spPr>
          <a:xfrm>
            <a:off x="1361852" y="652105"/>
            <a:ext cx="111423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Gets contents 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as one string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CA4D8B-8E15-40A9-99A3-4B6303E66E3C}"/>
              </a:ext>
            </a:extLst>
          </p:cNvPr>
          <p:cNvSpPr txBox="1"/>
          <p:nvPr/>
        </p:nvSpPr>
        <p:spPr>
          <a:xfrm>
            <a:off x="1355574" y="776482"/>
            <a:ext cx="87872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Breaks 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apart into lines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A40AC8A-091D-4422-8BB7-B94C94A5E413}"/>
              </a:ext>
            </a:extLst>
          </p:cNvPr>
          <p:cNvSpPr txBox="1"/>
          <p:nvPr/>
        </p:nvSpPr>
        <p:spPr>
          <a:xfrm>
            <a:off x="915505" y="1033528"/>
            <a:ext cx="12280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Loops 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through each line in file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1C99BC-37DC-4133-8531-9B679D0EE424}"/>
              </a:ext>
            </a:extLst>
          </p:cNvPr>
          <p:cNvSpPr txBox="1"/>
          <p:nvPr/>
        </p:nvSpPr>
        <p:spPr>
          <a:xfrm>
            <a:off x="773432" y="1165845"/>
            <a:ext cx="1358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Depending on the file, you may want to </a:t>
            </a:r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split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the line further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CB9D02-08CE-45AC-8525-EDD2D622DD76}"/>
              </a:ext>
            </a:extLst>
          </p:cNvPr>
          <p:cNvSpPr txBox="1"/>
          <p:nvPr/>
        </p:nvSpPr>
        <p:spPr>
          <a:xfrm>
            <a:off x="899544" y="1423869"/>
            <a:ext cx="143903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Closes 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the file (so you can open it later)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3B82A6-37C9-4B85-8E88-9853CC3F79F9}"/>
              </a:ext>
            </a:extLst>
          </p:cNvPr>
          <p:cNvSpPr txBox="1"/>
          <p:nvPr/>
        </p:nvSpPr>
        <p:spPr>
          <a:xfrm>
            <a:off x="134148" y="1746363"/>
            <a:ext cx="695798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>
                <a:solidFill>
                  <a:srgbClr val="0070C0"/>
                </a:solidFill>
                <a:latin typeface="Century Gothic" panose="020B0502020202020204" pitchFamily="34" charset="0"/>
              </a:rPr>
              <a:t>Writing Files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1C41C2B-6B3B-4BE9-A329-6E1DA46C98A3}"/>
              </a:ext>
            </a:extLst>
          </p:cNvPr>
          <p:cNvSpPr/>
          <p:nvPr/>
        </p:nvSpPr>
        <p:spPr>
          <a:xfrm>
            <a:off x="52275" y="1838789"/>
            <a:ext cx="194777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File will be written to the same directory as your code!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9FCFA9E-960B-4E11-93B3-6D02FF0510BE}"/>
              </a:ext>
            </a:extLst>
          </p:cNvPr>
          <p:cNvSpPr/>
          <p:nvPr/>
        </p:nvSpPr>
        <p:spPr>
          <a:xfrm>
            <a:off x="43778" y="2097641"/>
            <a:ext cx="20098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output_file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6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open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(“output.txt”, </a:t>
            </a:r>
            <a:r>
              <a:rPr lang="en-US" sz="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“w”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Aft>
                <a:spcPts val="300"/>
              </a:spcAft>
            </a:pPr>
            <a:endParaRPr lang="en-US" sz="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r>
              <a:rPr lang="en-US" sz="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output_file.write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(“Something”)</a:t>
            </a:r>
          </a:p>
          <a:p>
            <a:pPr>
              <a:spcAft>
                <a:spcPts val="300"/>
              </a:spcAft>
            </a:pPr>
            <a:endParaRPr lang="en-US" sz="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r>
              <a:rPr lang="en-US" sz="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output_file.close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74FC648-F403-4CFD-AB2C-2B15E41CA6DC}"/>
              </a:ext>
            </a:extLst>
          </p:cNvPr>
          <p:cNvSpPr txBox="1"/>
          <p:nvPr/>
        </p:nvSpPr>
        <p:spPr>
          <a:xfrm>
            <a:off x="46940" y="2008980"/>
            <a:ext cx="14717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# Opens 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File in Write Mode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BC509DC-7796-4CC2-AB10-AF809B68113B}"/>
              </a:ext>
            </a:extLst>
          </p:cNvPr>
          <p:cNvSpPr txBox="1"/>
          <p:nvPr/>
        </p:nvSpPr>
        <p:spPr>
          <a:xfrm>
            <a:off x="52275" y="2263585"/>
            <a:ext cx="14717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# Writes a string 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to the file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8DB461C-4B52-479A-9F15-68674F53FAFB}"/>
              </a:ext>
            </a:extLst>
          </p:cNvPr>
          <p:cNvSpPr txBox="1"/>
          <p:nvPr/>
        </p:nvSpPr>
        <p:spPr>
          <a:xfrm>
            <a:off x="46939" y="2527959"/>
            <a:ext cx="175646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# Close 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File (</a:t>
            </a:r>
            <a:r>
              <a:rPr lang="en-US" sz="600" dirty="0">
                <a:solidFill>
                  <a:srgbClr val="FF0000"/>
                </a:solidFill>
                <a:latin typeface="+mj-lt"/>
              </a:rPr>
              <a:t>without this line, the file will be blank</a:t>
            </a:r>
            <a:r>
              <a:rPr lang="en-US" sz="6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)</a:t>
            </a:r>
          </a:p>
        </p:txBody>
      </p:sp>
      <p:sp>
        <p:nvSpPr>
          <p:cNvPr id="32" name="Rounded Rectangle 130">
            <a:extLst>
              <a:ext uri="{FF2B5EF4-FFF2-40B4-BE49-F238E27FC236}">
                <a16:creationId xmlns:a16="http://schemas.microsoft.com/office/drawing/2014/main" id="{ADB71035-944D-4EC5-BC31-A8009181983D}"/>
              </a:ext>
            </a:extLst>
          </p:cNvPr>
          <p:cNvSpPr/>
          <p:nvPr/>
        </p:nvSpPr>
        <p:spPr>
          <a:xfrm>
            <a:off x="2498616" y="67118"/>
            <a:ext cx="4326978" cy="3521336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91440" rtlCol="0" anchor="t"/>
          <a:lstStyle/>
          <a:p>
            <a:pPr>
              <a:spcAft>
                <a:spcPts val="300"/>
              </a:spcAft>
            </a:pPr>
            <a:endParaRPr lang="en-US" sz="600" b="1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600" b="1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AA83D0-9646-4EF7-8EA7-37E79CDE2A14}"/>
              </a:ext>
            </a:extLst>
          </p:cNvPr>
          <p:cNvSpPr txBox="1"/>
          <p:nvPr/>
        </p:nvSpPr>
        <p:spPr>
          <a:xfrm>
            <a:off x="2521281" y="6837"/>
            <a:ext cx="265743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Lists</a:t>
            </a:r>
          </a:p>
        </p:txBody>
      </p:sp>
      <p:sp>
        <p:nvSpPr>
          <p:cNvPr id="34" name="Rounded Rectangle 40">
            <a:extLst>
              <a:ext uri="{FF2B5EF4-FFF2-40B4-BE49-F238E27FC236}">
                <a16:creationId xmlns:a16="http://schemas.microsoft.com/office/drawing/2014/main" id="{7065F983-CA3F-4F91-81C3-52854D04421D}"/>
              </a:ext>
            </a:extLst>
          </p:cNvPr>
          <p:cNvSpPr/>
          <p:nvPr/>
        </p:nvSpPr>
        <p:spPr>
          <a:xfrm>
            <a:off x="6169307" y="13149"/>
            <a:ext cx="603928" cy="11679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Lesson 18-20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AC715DF-075B-4536-BCF7-2D126E7DFD62}"/>
              </a:ext>
            </a:extLst>
          </p:cNvPr>
          <p:cNvSpPr txBox="1"/>
          <p:nvPr/>
        </p:nvSpPr>
        <p:spPr>
          <a:xfrm>
            <a:off x="2547978" y="325893"/>
            <a:ext cx="993559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>
                <a:solidFill>
                  <a:srgbClr val="0070C0"/>
                </a:solidFill>
                <a:latin typeface="Century Gothic" panose="020B0502020202020204" pitchFamily="34" charset="0"/>
              </a:rPr>
              <a:t>One-Dimensional List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17F4729-CA56-4726-9A10-10B63EBD398F}"/>
              </a:ext>
            </a:extLst>
          </p:cNvPr>
          <p:cNvSpPr/>
          <p:nvPr/>
        </p:nvSpPr>
        <p:spPr>
          <a:xfrm>
            <a:off x="2456908" y="397715"/>
            <a:ext cx="194777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A list is a variable that can contain more than one value.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BD12259-A29C-714B-97E9-6270B7CD99A2}"/>
              </a:ext>
            </a:extLst>
          </p:cNvPr>
          <p:cNvSpPr txBox="1"/>
          <p:nvPr/>
        </p:nvSpPr>
        <p:spPr>
          <a:xfrm>
            <a:off x="4500333" y="325893"/>
            <a:ext cx="993559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>
                <a:solidFill>
                  <a:srgbClr val="0070C0"/>
                </a:solidFill>
                <a:latin typeface="Century Gothic" panose="020B0502020202020204" pitchFamily="34" charset="0"/>
              </a:rPr>
              <a:t>Two-Dimensional List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27447-0E2D-494D-9EFE-81A38EA1E1A1}"/>
              </a:ext>
            </a:extLst>
          </p:cNvPr>
          <p:cNvSpPr/>
          <p:nvPr/>
        </p:nvSpPr>
        <p:spPr>
          <a:xfrm>
            <a:off x="4409263" y="397715"/>
            <a:ext cx="243885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A two-dimensional list is a “list of lists.”  Practically speaking, it is a table!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20154BB5-F716-044F-A8E8-5D62343414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59844"/>
              </p:ext>
            </p:extLst>
          </p:nvPr>
        </p:nvGraphicFramePr>
        <p:xfrm>
          <a:off x="4929985" y="1501470"/>
          <a:ext cx="1673013" cy="58798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576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76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6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194"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</a:rPr>
                        <a:t>David</a:t>
                      </a:r>
                    </a:p>
                  </a:txBody>
                  <a:tcPr marL="40316" marR="40316" marT="20158" marB="2015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</a:rPr>
                        <a:t>500</a:t>
                      </a:r>
                    </a:p>
                  </a:txBody>
                  <a:tcPr marL="40316" marR="40316" marT="20158" marB="2015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</a:rPr>
                        <a:t>CS-22</a:t>
                      </a:r>
                    </a:p>
                  </a:txBody>
                  <a:tcPr marL="40316" marR="40316" marT="20158" marB="2015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194"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</a:rPr>
                        <a:t>Dave</a:t>
                      </a:r>
                    </a:p>
                  </a:txBody>
                  <a:tcPr marL="40316" marR="40316" marT="20158" marB="2015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</a:rPr>
                        <a:t>440</a:t>
                      </a:r>
                    </a:p>
                  </a:txBody>
                  <a:tcPr marL="40316" marR="40316" marT="20158" marB="2015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</a:rPr>
                        <a:t>CS-7</a:t>
                      </a:r>
                    </a:p>
                  </a:txBody>
                  <a:tcPr marL="40316" marR="40316" marT="20158" marB="2015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194"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</a:rPr>
                        <a:t>Michelle</a:t>
                      </a:r>
                    </a:p>
                  </a:txBody>
                  <a:tcPr marL="40316" marR="40316" marT="20158" marB="2015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</a:rPr>
                        <a:t>351</a:t>
                      </a:r>
                    </a:p>
                  </a:txBody>
                  <a:tcPr marL="40316" marR="40316" marT="20158" marB="2015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</a:rPr>
                        <a:t>CS-19</a:t>
                      </a:r>
                    </a:p>
                  </a:txBody>
                  <a:tcPr marL="40316" marR="40316" marT="20158" marB="2015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194"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</a:rPr>
                        <a:t>Liam</a:t>
                      </a:r>
                    </a:p>
                  </a:txBody>
                  <a:tcPr marL="40316" marR="40316" marT="20158" marB="2015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</a:rPr>
                        <a:t>280</a:t>
                      </a:r>
                    </a:p>
                  </a:txBody>
                  <a:tcPr marL="40316" marR="40316" marT="20158" marB="2015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>
                          <a:solidFill>
                            <a:schemeClr val="tx1"/>
                          </a:solidFill>
                        </a:rPr>
                        <a:t>CS-23</a:t>
                      </a:r>
                    </a:p>
                  </a:txBody>
                  <a:tcPr marL="40316" marR="40316" marT="20158" marB="2015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1" name="TextBox 40">
            <a:extLst>
              <a:ext uri="{FF2B5EF4-FFF2-40B4-BE49-F238E27FC236}">
                <a16:creationId xmlns:a16="http://schemas.microsoft.com/office/drawing/2014/main" id="{580579A6-0AAF-1843-AF56-470E36DC41AC}"/>
              </a:ext>
            </a:extLst>
          </p:cNvPr>
          <p:cNvSpPr txBox="1"/>
          <p:nvPr/>
        </p:nvSpPr>
        <p:spPr>
          <a:xfrm>
            <a:off x="4426724" y="652364"/>
            <a:ext cx="2346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pft_table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[[‘David’,    500, ‘CS-22’],</a:t>
            </a:r>
          </a:p>
          <a:p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[‘Dave’,     440, ‘CS-7’ ],</a:t>
            </a:r>
          </a:p>
          <a:p>
            <a:pPr lvl="1"/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  [‘Michelle’, 351, ‘CS-19’],</a:t>
            </a:r>
          </a:p>
          <a:p>
            <a:pPr lvl="1"/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  [‘Liam’,     280, ‘CS-23’]]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FA54913-991B-C74A-A30E-8C579D1D5C45}"/>
              </a:ext>
            </a:extLst>
          </p:cNvPr>
          <p:cNvSpPr/>
          <p:nvPr/>
        </p:nvSpPr>
        <p:spPr>
          <a:xfrm>
            <a:off x="4587693" y="2254877"/>
            <a:ext cx="20989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Accessing a Specific Cell in the Table</a:t>
            </a:r>
          </a:p>
          <a:p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pft_table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[row][column]</a:t>
            </a:r>
            <a:endParaRPr lang="en-US" sz="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Adding a Row to the Table 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pft_table.append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([‘Bob’, 430, ‘CS-3’])</a:t>
            </a:r>
          </a:p>
          <a:p>
            <a:endParaRPr lang="en-US" sz="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Looking at Each Row in the Table</a:t>
            </a:r>
            <a:b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current_row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in 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pft_table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   name = 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current_row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[0]</a:t>
            </a:r>
          </a:p>
          <a:p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   score = int(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current_row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[1])</a:t>
            </a:r>
          </a:p>
          <a:p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   squad = 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current_row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[2]</a:t>
            </a:r>
          </a:p>
          <a:p>
            <a:endParaRPr lang="en-US" sz="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0CA408-FF2F-964E-ACAB-84FCA8C4EFBE}"/>
              </a:ext>
            </a:extLst>
          </p:cNvPr>
          <p:cNvSpPr/>
          <p:nvPr/>
        </p:nvSpPr>
        <p:spPr>
          <a:xfrm>
            <a:off x="2457536" y="559772"/>
            <a:ext cx="209063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list_of_pft_scores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[141, 300, 450, 500]</a:t>
            </a:r>
            <a:endParaRPr lang="en-US" sz="1400" b="1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27548F2-C58C-B340-B77E-FBA05DC466C7}"/>
              </a:ext>
            </a:extLst>
          </p:cNvPr>
          <p:cNvSpPr txBox="1"/>
          <p:nvPr/>
        </p:nvSpPr>
        <p:spPr>
          <a:xfrm>
            <a:off x="4907460" y="1258804"/>
            <a:ext cx="5538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  <a:b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Column 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78CC49E-1993-6645-8BF6-6F23D111E5BB}"/>
              </a:ext>
            </a:extLst>
          </p:cNvPr>
          <p:cNvSpPr txBox="1"/>
          <p:nvPr/>
        </p:nvSpPr>
        <p:spPr>
          <a:xfrm>
            <a:off x="5127278" y="557086"/>
            <a:ext cx="50959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D98D925-D7B9-0F43-A8CB-7416A759B3C8}"/>
              </a:ext>
            </a:extLst>
          </p:cNvPr>
          <p:cNvSpPr txBox="1"/>
          <p:nvPr/>
        </p:nvSpPr>
        <p:spPr>
          <a:xfrm>
            <a:off x="5526640" y="551092"/>
            <a:ext cx="50959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Score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71D2EDF-282C-D443-8980-BDEB9307376A}"/>
              </a:ext>
            </a:extLst>
          </p:cNvPr>
          <p:cNvSpPr txBox="1"/>
          <p:nvPr/>
        </p:nvSpPr>
        <p:spPr>
          <a:xfrm>
            <a:off x="5862616" y="548523"/>
            <a:ext cx="50959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Squad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03B2496-91E2-0047-86FA-2FC3355ECE03}"/>
              </a:ext>
            </a:extLst>
          </p:cNvPr>
          <p:cNvSpPr txBox="1"/>
          <p:nvPr/>
        </p:nvSpPr>
        <p:spPr>
          <a:xfrm>
            <a:off x="5492857" y="1249213"/>
            <a:ext cx="5538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Score</a:t>
            </a:r>
            <a:b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Column 1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F4202B7-CDA3-A541-A74F-5957E4A67334}"/>
              </a:ext>
            </a:extLst>
          </p:cNvPr>
          <p:cNvSpPr txBox="1"/>
          <p:nvPr/>
        </p:nvSpPr>
        <p:spPr>
          <a:xfrm>
            <a:off x="6040889" y="1251752"/>
            <a:ext cx="5538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Squad</a:t>
            </a:r>
            <a:b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Column 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5BDEE5D-FC77-D645-BC6F-C1E628A6C9DA}"/>
              </a:ext>
            </a:extLst>
          </p:cNvPr>
          <p:cNvSpPr txBox="1"/>
          <p:nvPr/>
        </p:nvSpPr>
        <p:spPr>
          <a:xfrm>
            <a:off x="4545548" y="1491062"/>
            <a:ext cx="4291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Row 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B8D9EC-6249-8A47-9F79-F0DE6C632270}"/>
              </a:ext>
            </a:extLst>
          </p:cNvPr>
          <p:cNvSpPr txBox="1"/>
          <p:nvPr/>
        </p:nvSpPr>
        <p:spPr>
          <a:xfrm>
            <a:off x="4545548" y="1625216"/>
            <a:ext cx="4291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Row 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B3FED7E-F3B4-C54D-874F-0579E543C8D8}"/>
              </a:ext>
            </a:extLst>
          </p:cNvPr>
          <p:cNvSpPr txBox="1"/>
          <p:nvPr/>
        </p:nvSpPr>
        <p:spPr>
          <a:xfrm>
            <a:off x="4545590" y="1774927"/>
            <a:ext cx="4291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Row 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9B0B373-D0BA-CE46-9B6C-A0BB6EFC2427}"/>
              </a:ext>
            </a:extLst>
          </p:cNvPr>
          <p:cNvSpPr txBox="1"/>
          <p:nvPr/>
        </p:nvSpPr>
        <p:spPr>
          <a:xfrm>
            <a:off x="4545590" y="1920655"/>
            <a:ext cx="4291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Row 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49DD4D3-43F3-F746-932E-5E04CE7AF049}"/>
              </a:ext>
            </a:extLst>
          </p:cNvPr>
          <p:cNvSpPr txBox="1"/>
          <p:nvPr/>
        </p:nvSpPr>
        <p:spPr>
          <a:xfrm>
            <a:off x="2613037" y="1290856"/>
            <a:ext cx="17533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Create an Empty List</a:t>
            </a:r>
            <a:b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my_list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= []</a:t>
            </a:r>
          </a:p>
          <a:p>
            <a:endParaRPr lang="en-US" sz="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Create a List with Values</a:t>
            </a:r>
            <a:b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my_list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= [‘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abc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’, 123, ‘d’]</a:t>
            </a:r>
            <a:endParaRPr lang="en-US" sz="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Getting a Single Value by Index</a:t>
            </a:r>
          </a:p>
          <a:p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my_list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[0]</a:t>
            </a:r>
          </a:p>
          <a:p>
            <a:endParaRPr lang="en-US" sz="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Adding a Single Value at the End</a:t>
            </a:r>
          </a:p>
          <a:p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my_list.append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(‘new value’)</a:t>
            </a:r>
            <a:endParaRPr lang="en-US" sz="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Getting the Length of the List</a:t>
            </a:r>
          </a:p>
          <a:p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my_list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 Returns an integer</a:t>
            </a:r>
            <a:endParaRPr lang="en-US" sz="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Getting the Max/Min Value</a:t>
            </a:r>
          </a:p>
          <a:p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max_value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= max(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my_list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min_value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= min(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my_list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endParaRPr lang="en-US" sz="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Getting the Sum</a:t>
            </a:r>
          </a:p>
          <a:p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total = sum(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my_list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endParaRPr lang="en-US" sz="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Sorting the List</a:t>
            </a:r>
          </a:p>
          <a:p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my_list.sort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1EA25A5-D3E4-074E-B075-F63598CAFB84}"/>
              </a:ext>
            </a:extLst>
          </p:cNvPr>
          <p:cNvSpPr/>
          <p:nvPr/>
        </p:nvSpPr>
        <p:spPr>
          <a:xfrm>
            <a:off x="4561493" y="1105889"/>
            <a:ext cx="2098947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i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pft_table</a:t>
            </a:r>
            <a:r>
              <a:rPr lang="en-US" sz="600" i="1" dirty="0">
                <a:latin typeface="Courier New" panose="02070309020205020404" pitchFamily="49" charset="0"/>
                <a:cs typeface="Courier New" panose="02070309020205020404" pitchFamily="49" charset="0"/>
              </a:rPr>
              <a:t> is logically equivalent to: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D5640DE5-6D6C-FA43-84A2-57AB096446EB}"/>
              </a:ext>
            </a:extLst>
          </p:cNvPr>
          <p:cNvSpPr/>
          <p:nvPr/>
        </p:nvSpPr>
        <p:spPr>
          <a:xfrm>
            <a:off x="2452117" y="698272"/>
            <a:ext cx="2098947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i="1" dirty="0">
                <a:latin typeface="Courier New" panose="02070309020205020404" pitchFamily="49" charset="0"/>
                <a:cs typeface="Courier New" panose="02070309020205020404" pitchFamily="49" charset="0"/>
              </a:rPr>
              <a:t>This list is logically equivalent to:</a:t>
            </a:r>
          </a:p>
        </p:txBody>
      </p:sp>
      <p:sp>
        <p:nvSpPr>
          <p:cNvPr id="49" name="Rounded Rectangle 130">
            <a:extLst>
              <a:ext uri="{FF2B5EF4-FFF2-40B4-BE49-F238E27FC236}">
                <a16:creationId xmlns:a16="http://schemas.microsoft.com/office/drawing/2014/main" id="{29553801-ED3D-402A-85B2-806402319073}"/>
              </a:ext>
            </a:extLst>
          </p:cNvPr>
          <p:cNvSpPr/>
          <p:nvPr/>
        </p:nvSpPr>
        <p:spPr>
          <a:xfrm>
            <a:off x="73968" y="3675225"/>
            <a:ext cx="6748214" cy="2550533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91440" rtlCol="0" anchor="t"/>
          <a:lstStyle/>
          <a:p>
            <a:pPr>
              <a:spcAft>
                <a:spcPts val="300"/>
              </a:spcAft>
            </a:pPr>
            <a:endParaRPr lang="en-US" sz="600" b="1" dirty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600" b="1" dirty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4B5B777-7DB6-4E71-B32F-BEBF3478F85F}"/>
              </a:ext>
            </a:extLst>
          </p:cNvPr>
          <p:cNvSpPr txBox="1"/>
          <p:nvPr/>
        </p:nvSpPr>
        <p:spPr>
          <a:xfrm>
            <a:off x="105400" y="3609695"/>
            <a:ext cx="768064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pythonGraph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0846F546-D3F1-4E71-A0FA-906276E02D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26"/>
          <a:stretch/>
        </p:blipFill>
        <p:spPr>
          <a:xfrm>
            <a:off x="184903" y="4031732"/>
            <a:ext cx="1609177" cy="806218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D10661EF-FE2E-4E48-B6A2-B091216DDDEA}"/>
              </a:ext>
            </a:extLst>
          </p:cNvPr>
          <p:cNvSpPr/>
          <p:nvPr/>
        </p:nvSpPr>
        <p:spPr>
          <a:xfrm>
            <a:off x="44279" y="3842296"/>
            <a:ext cx="1760913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Use when drawing a simple, non-animated picture.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2D24552-8C41-46C4-8300-DC961B2F345C}"/>
              </a:ext>
            </a:extLst>
          </p:cNvPr>
          <p:cNvSpPr txBox="1"/>
          <p:nvPr/>
        </p:nvSpPr>
        <p:spPr>
          <a:xfrm>
            <a:off x="145010" y="3779418"/>
            <a:ext cx="1073299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>
                <a:solidFill>
                  <a:srgbClr val="0070C0"/>
                </a:solidFill>
                <a:latin typeface="Century Gothic" panose="020B0502020202020204" pitchFamily="34" charset="0"/>
              </a:rPr>
              <a:t>Static Drawing Template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5EC331D-B9FC-405E-9664-B801AD5F2FE4}"/>
              </a:ext>
            </a:extLst>
          </p:cNvPr>
          <p:cNvSpPr txBox="1"/>
          <p:nvPr/>
        </p:nvSpPr>
        <p:spPr>
          <a:xfrm>
            <a:off x="1881248" y="3695439"/>
            <a:ext cx="1297316" cy="923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600" dirty="0">
                <a:solidFill>
                  <a:srgbClr val="7030A0"/>
                </a:solidFill>
                <a:latin typeface="Century Gothic" panose="020B0502020202020204" pitchFamily="34" charset="0"/>
              </a:rPr>
              <a:t>Drawing Methods</a:t>
            </a:r>
          </a:p>
        </p:txBody>
      </p:sp>
      <p:sp>
        <p:nvSpPr>
          <p:cNvPr id="67" name="Left Brace 66">
            <a:extLst>
              <a:ext uri="{FF2B5EF4-FFF2-40B4-BE49-F238E27FC236}">
                <a16:creationId xmlns:a16="http://schemas.microsoft.com/office/drawing/2014/main" id="{840CA1A5-6C08-493F-8ADA-A1BB4E01AEF7}"/>
              </a:ext>
            </a:extLst>
          </p:cNvPr>
          <p:cNvSpPr/>
          <p:nvPr/>
        </p:nvSpPr>
        <p:spPr>
          <a:xfrm>
            <a:off x="1797436" y="3695439"/>
            <a:ext cx="82701" cy="1164589"/>
          </a:xfrm>
          <a:prstGeom prst="leftBrace">
            <a:avLst>
              <a:gd name="adj1" fmla="val 8333"/>
              <a:gd name="adj2" fmla="val 69868"/>
            </a:avLst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344A9C7D-3D46-4D24-A454-318D4CF1F116}"/>
              </a:ext>
            </a:extLst>
          </p:cNvPr>
          <p:cNvCxnSpPr>
            <a:cxnSpLocks/>
          </p:cNvCxnSpPr>
          <p:nvPr/>
        </p:nvCxnSpPr>
        <p:spPr>
          <a:xfrm>
            <a:off x="1146726" y="4508393"/>
            <a:ext cx="650289" cy="0"/>
          </a:xfrm>
          <a:prstGeom prst="straightConnector1">
            <a:avLst/>
          </a:prstGeom>
          <a:ln w="127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CE1BF6C1-6B5F-4B43-ABF3-89B78A2BDDC3}"/>
              </a:ext>
            </a:extLst>
          </p:cNvPr>
          <p:cNvSpPr/>
          <p:nvPr/>
        </p:nvSpPr>
        <p:spPr>
          <a:xfrm>
            <a:off x="1802693" y="3775076"/>
            <a:ext cx="2856588" cy="1143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clear_window(color) </a:t>
            </a:r>
          </a:p>
          <a:p>
            <a:pPr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draw_arc(x1, y1, x2, y2, start_x, 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start_y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end_x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end_y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color, </a:t>
            </a:r>
            <a:r>
              <a:rPr lang="en-US" sz="5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width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draw_image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(filename, x, y, width, height)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draw_rectangle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(x1, y1, x2, y2, color, filled, </a:t>
            </a:r>
            <a:r>
              <a:rPr lang="en-US" sz="5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width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draw_circle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(x, y, radius, color, filled, </a:t>
            </a:r>
            <a:r>
              <a:rPr lang="en-US" sz="5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width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draw_ellipse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(x1, y1, x2, y2, color, filled, </a:t>
            </a:r>
            <a:r>
              <a:rPr lang="en-US" sz="5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width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draw_line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(x1, y1, x2, y2, color, </a:t>
            </a:r>
            <a:r>
              <a:rPr lang="en-US" sz="5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width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Aft>
                <a:spcPts val="100"/>
              </a:spcAft>
            </a:pPr>
            <a:r>
              <a:rPr lang="es-E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draw_pixel</a:t>
            </a:r>
            <a:r>
              <a:rPr lang="es-E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(x, y, color)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draw_text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(text, x, y, color, </a:t>
            </a:r>
            <a:r>
              <a:rPr lang="en-US" sz="500" b="1" u="sng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font_size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lang="en-US" sz="5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sz="5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Underlined</a:t>
            </a:r>
            <a:r>
              <a:rPr lang="en-US" sz="500" dirty="0">
                <a:latin typeface="Courier New" panose="02070309020205020404" pitchFamily="49" charset="0"/>
                <a:cs typeface="Courier New" panose="02070309020205020404" pitchFamily="49" charset="0"/>
              </a:rPr>
              <a:t> parameters are optional</a:t>
            </a:r>
          </a:p>
          <a:p>
            <a:pPr algn="ctr">
              <a:spcAft>
                <a:spcPts val="100"/>
              </a:spcAft>
            </a:pPr>
            <a:r>
              <a:rPr lang="en-US" sz="500" dirty="0">
                <a:latin typeface="Courier New" panose="02070309020205020404" pitchFamily="49" charset="0"/>
                <a:cs typeface="Courier New" panose="02070309020205020404" pitchFamily="49" charset="0"/>
              </a:rPr>
              <a:t>“filled” should be set to 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en-US" sz="500" dirty="0">
                <a:latin typeface="Courier New" panose="02070309020205020404" pitchFamily="49" charset="0"/>
                <a:cs typeface="Courier New" panose="02070309020205020404" pitchFamily="49" charset="0"/>
              </a:rPr>
              <a:t> or 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38846E9-8915-4B0C-A73D-469A5117D9A9}"/>
              </a:ext>
            </a:extLst>
          </p:cNvPr>
          <p:cNvSpPr txBox="1"/>
          <p:nvPr/>
        </p:nvSpPr>
        <p:spPr>
          <a:xfrm>
            <a:off x="1877077" y="4894937"/>
            <a:ext cx="1658051" cy="923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600" dirty="0">
                <a:solidFill>
                  <a:srgbClr val="7030A0"/>
                </a:solidFill>
                <a:latin typeface="Century Gothic" panose="020B0502020202020204" pitchFamily="34" charset="0"/>
              </a:rPr>
              <a:t>Predefined Colors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34D3B252-109D-4CE9-AD43-0DAE73DFB19C}"/>
              </a:ext>
            </a:extLst>
          </p:cNvPr>
          <p:cNvSpPr/>
          <p:nvPr/>
        </p:nvSpPr>
        <p:spPr>
          <a:xfrm>
            <a:off x="1795474" y="4972757"/>
            <a:ext cx="2736343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BLACK, BLUE, GREEN, CYAN, RED, MAGENTA, BROWN, LIGHT_GRAY,</a:t>
            </a:r>
          </a:p>
          <a:p>
            <a:pPr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DARK_GRAY, LIGHT_BLUE, LIGHT_GREEN, LIGHT_CYAN, LIGHT_RED,</a:t>
            </a:r>
          </a:p>
          <a:p>
            <a:pPr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LIGHT_MAGENTA, YELLOW, WHITE, ORANGE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F8BACCF-3BB5-4592-8034-CF7D97AA5242}"/>
              </a:ext>
            </a:extLst>
          </p:cNvPr>
          <p:cNvSpPr txBox="1"/>
          <p:nvPr/>
        </p:nvSpPr>
        <p:spPr>
          <a:xfrm>
            <a:off x="1877077" y="5391744"/>
            <a:ext cx="1658051" cy="923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600">
                <a:solidFill>
                  <a:srgbClr val="7030A0"/>
                </a:solidFill>
                <a:latin typeface="Century Gothic" panose="020B0502020202020204" pitchFamily="34" charset="0"/>
              </a:rPr>
              <a:t>Mouse Functions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6321C29-81B6-4303-8488-110B7F025384}"/>
              </a:ext>
            </a:extLst>
          </p:cNvPr>
          <p:cNvSpPr/>
          <p:nvPr/>
        </p:nvSpPr>
        <p:spPr>
          <a:xfrm>
            <a:off x="1793167" y="5449573"/>
            <a:ext cx="2437852" cy="787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get_mouse_x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 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 returns x coordinate</a:t>
            </a:r>
            <a:b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</a:b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get_mouse_y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()  returns y coordinate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mouse_button_pressed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which_button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)  Returns True/False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mouse_button_down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which_button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)  Returns True/False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mouse_button_released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which_button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)  Returns True/False</a:t>
            </a:r>
          </a:p>
          <a:p>
            <a:pPr algn="ctr">
              <a:spcAft>
                <a:spcPts val="100"/>
              </a:spcAft>
            </a:pPr>
            <a:endParaRPr lang="en-US" sz="500" b="1" dirty="0">
              <a:latin typeface="Courier New" panose="02070309020205020404" pitchFamily="49" charset="0"/>
              <a:cs typeface="Courier New" panose="02070309020205020404" pitchFamily="49" charset="0"/>
              <a:sym typeface="Wingdings" panose="05000000000000000000" pitchFamily="2" charset="2"/>
            </a:endParaRPr>
          </a:p>
          <a:p>
            <a:pPr algn="ctr">
              <a:spcAft>
                <a:spcPts val="100"/>
              </a:spcAft>
            </a:pPr>
            <a:r>
              <a:rPr lang="en-US" sz="6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which_button</a:t>
            </a:r>
            <a:r>
              <a:rPr lang="en-US" sz="6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can be </a:t>
            </a:r>
            <a:br>
              <a:rPr lang="en-US" sz="500" b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</a:b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“LEFT”, “RIGHT”, “DOWN”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663A2B8-483C-4CD4-BE18-F2A558CB1CCD}"/>
              </a:ext>
            </a:extLst>
          </p:cNvPr>
          <p:cNvSpPr txBox="1"/>
          <p:nvPr/>
        </p:nvSpPr>
        <p:spPr>
          <a:xfrm>
            <a:off x="4666730" y="4677931"/>
            <a:ext cx="1804569" cy="923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600">
                <a:solidFill>
                  <a:srgbClr val="7030A0"/>
                </a:solidFill>
                <a:latin typeface="Century Gothic" panose="020B0502020202020204" pitchFamily="34" charset="0"/>
              </a:rPr>
              <a:t>Keyboard Functions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72AB4B3-BC2C-437B-83D8-4E98D7CB93FC}"/>
              </a:ext>
            </a:extLst>
          </p:cNvPr>
          <p:cNvSpPr/>
          <p:nvPr/>
        </p:nvSpPr>
        <p:spPr>
          <a:xfrm>
            <a:off x="4582997" y="4729368"/>
            <a:ext cx="2164358" cy="813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key_pressed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which_key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)  Returns True/False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key_down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which_key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)  Returns True/False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key_released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which_key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)  Returns True/False</a:t>
            </a:r>
          </a:p>
          <a:p>
            <a:pPr algn="ctr">
              <a:spcAft>
                <a:spcPts val="100"/>
              </a:spcAft>
            </a:pPr>
            <a:endParaRPr lang="en-US" sz="500" b="1" dirty="0">
              <a:latin typeface="Courier New" panose="02070309020205020404" pitchFamily="49" charset="0"/>
              <a:cs typeface="Courier New" panose="02070309020205020404" pitchFamily="49" charset="0"/>
              <a:sym typeface="Wingdings" panose="05000000000000000000" pitchFamily="2" charset="2"/>
            </a:endParaRPr>
          </a:p>
          <a:p>
            <a:pPr algn="ctr">
              <a:spcAft>
                <a:spcPts val="100"/>
              </a:spcAft>
            </a:pPr>
            <a:r>
              <a:rPr lang="en-US" sz="6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which_key</a:t>
            </a:r>
            <a:r>
              <a:rPr lang="en-US" sz="6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can be (warning:  </a:t>
            </a:r>
            <a:r>
              <a:rPr lang="en-US" sz="600" u="sng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case matters</a:t>
            </a:r>
            <a:r>
              <a:rPr lang="en-US" sz="6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)</a:t>
            </a:r>
          </a:p>
          <a:p>
            <a:pPr algn="ctr"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Keys:  ‘a’, ‘b’, ‘c’, ‘1’</a:t>
            </a:r>
          </a:p>
          <a:p>
            <a:pPr algn="ctr"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Arrows:  ‘up’, ‘down’, ‘left’, ‘right’</a:t>
            </a:r>
          </a:p>
          <a:p>
            <a:pPr algn="ctr"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Function Keys:  ‘enter’, ‘escape’, ‘f1’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42D5876-5551-443B-ACD8-1AC4A8D0F23A}"/>
              </a:ext>
            </a:extLst>
          </p:cNvPr>
          <p:cNvSpPr/>
          <p:nvPr/>
        </p:nvSpPr>
        <p:spPr>
          <a:xfrm>
            <a:off x="44279" y="4993333"/>
            <a:ext cx="1760913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Use when drawing an animation and/or game.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6A0A826-924D-44D4-B983-2F824CDA3719}"/>
              </a:ext>
            </a:extLst>
          </p:cNvPr>
          <p:cNvSpPr txBox="1"/>
          <p:nvPr/>
        </p:nvSpPr>
        <p:spPr>
          <a:xfrm>
            <a:off x="145010" y="4930455"/>
            <a:ext cx="1073299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700">
                <a:solidFill>
                  <a:srgbClr val="0070C0"/>
                </a:solidFill>
                <a:latin typeface="Century Gothic" panose="020B0502020202020204" pitchFamily="34" charset="0"/>
              </a:rPr>
              <a:t>Animation Template</a:t>
            </a:r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D6FB11C8-43E2-40DD-AF5C-3562C2F8A8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35"/>
          <a:stretch/>
        </p:blipFill>
        <p:spPr>
          <a:xfrm>
            <a:off x="176859" y="5177999"/>
            <a:ext cx="1393210" cy="992764"/>
          </a:xfrm>
          <a:prstGeom prst="rect">
            <a:avLst/>
          </a:prstGeom>
        </p:spPr>
      </p:pic>
      <p:cxnSp>
        <p:nvCxnSpPr>
          <p:cNvPr id="79" name="Elbow Connector 3">
            <a:extLst>
              <a:ext uri="{FF2B5EF4-FFF2-40B4-BE49-F238E27FC236}">
                <a16:creationId xmlns:a16="http://schemas.microsoft.com/office/drawing/2014/main" id="{B2EB1A23-2714-42EC-9031-E2BC4653E9EB}"/>
              </a:ext>
            </a:extLst>
          </p:cNvPr>
          <p:cNvCxnSpPr>
            <a:endCxn id="67" idx="1"/>
          </p:cNvCxnSpPr>
          <p:nvPr/>
        </p:nvCxnSpPr>
        <p:spPr>
          <a:xfrm flipV="1">
            <a:off x="1143738" y="4509114"/>
            <a:ext cx="653698" cy="1357242"/>
          </a:xfrm>
          <a:prstGeom prst="bentConnector3">
            <a:avLst>
              <a:gd name="adj1" fmla="val 72441"/>
            </a:avLst>
          </a:prstGeom>
          <a:ln w="127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7760EA36-FB97-497A-8893-E33A53524D62}"/>
              </a:ext>
            </a:extLst>
          </p:cNvPr>
          <p:cNvSpPr txBox="1"/>
          <p:nvPr/>
        </p:nvSpPr>
        <p:spPr>
          <a:xfrm>
            <a:off x="4668358" y="3695439"/>
            <a:ext cx="1658051" cy="923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600">
                <a:solidFill>
                  <a:srgbClr val="7030A0"/>
                </a:solidFill>
                <a:latin typeface="Century Gothic" panose="020B0502020202020204" pitchFamily="34" charset="0"/>
              </a:rPr>
              <a:t>Music / Sound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E21C883-B681-4545-9739-AE439F130856}"/>
              </a:ext>
            </a:extLst>
          </p:cNvPr>
          <p:cNvSpPr/>
          <p:nvPr/>
        </p:nvSpPr>
        <p:spPr>
          <a:xfrm>
            <a:off x="4582998" y="3745963"/>
            <a:ext cx="2186338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pythonGraph.play_music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(filename)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pythonGraph.stop_music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algn="ctr">
              <a:spcAft>
                <a:spcPts val="100"/>
              </a:spcAft>
            </a:pPr>
            <a:endParaRPr lang="en-US" sz="5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spcAft>
                <a:spcPts val="100"/>
              </a:spcAft>
            </a:pPr>
            <a:r>
              <a:rPr lang="en-US" sz="450" b="1" dirty="0">
                <a:latin typeface="Courier New" panose="02070309020205020404" pitchFamily="49" charset="0"/>
                <a:cs typeface="Courier New" panose="02070309020205020404" pitchFamily="49" charset="0"/>
              </a:rPr>
              <a:t>Music functions will play any MP3 file placed in the same folder.  Music will keep playing until stopped.</a:t>
            </a:r>
          </a:p>
          <a:p>
            <a:pPr>
              <a:spcAft>
                <a:spcPts val="100"/>
              </a:spcAft>
            </a:pPr>
            <a:endParaRPr lang="en-US" sz="5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pythonGraph.play_sound_effect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(filename)</a:t>
            </a:r>
          </a:p>
          <a:p>
            <a:pPr>
              <a:spcAft>
                <a:spcPts val="100"/>
              </a:spcAft>
            </a:pPr>
            <a:endParaRPr lang="en-US" sz="45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spcAft>
                <a:spcPts val="100"/>
              </a:spcAft>
            </a:pPr>
            <a:r>
              <a:rPr lang="en-US" sz="450" b="1" dirty="0">
                <a:latin typeface="Courier New" panose="02070309020205020404" pitchFamily="49" charset="0"/>
                <a:cs typeface="Courier New" panose="02070309020205020404" pitchFamily="49" charset="0"/>
              </a:rPr>
              <a:t>Sound effects will play any WAV file placed in the same folder.  Sound effects will only play once.</a:t>
            </a:r>
          </a:p>
        </p:txBody>
      </p:sp>
      <p:sp>
        <p:nvSpPr>
          <p:cNvPr id="82" name="Rounded Rectangle 37">
            <a:extLst>
              <a:ext uri="{FF2B5EF4-FFF2-40B4-BE49-F238E27FC236}">
                <a16:creationId xmlns:a16="http://schemas.microsoft.com/office/drawing/2014/main" id="{90F2AFF0-11AE-4BBD-B4A1-07EE96A3F3AF}"/>
              </a:ext>
            </a:extLst>
          </p:cNvPr>
          <p:cNvSpPr/>
          <p:nvPr/>
        </p:nvSpPr>
        <p:spPr>
          <a:xfrm>
            <a:off x="72775" y="2915011"/>
            <a:ext cx="2359210" cy="678395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endParaRPr lang="en-US" sz="6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9AC8A4B-B262-4BF8-8078-765EC17CA637}"/>
              </a:ext>
            </a:extLst>
          </p:cNvPr>
          <p:cNvSpPr txBox="1"/>
          <p:nvPr/>
        </p:nvSpPr>
        <p:spPr>
          <a:xfrm>
            <a:off x="127109" y="2867607"/>
            <a:ext cx="915581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>
                <a:latin typeface="Century Gothic" panose="020B0502020202020204" pitchFamily="34" charset="0"/>
              </a:rPr>
              <a:t>Random Numbers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BD2E1B09-A9A2-44F7-A520-C18537134592}"/>
              </a:ext>
            </a:extLst>
          </p:cNvPr>
          <p:cNvSpPr/>
          <p:nvPr/>
        </p:nvSpPr>
        <p:spPr>
          <a:xfrm>
            <a:off x="148422" y="3083695"/>
            <a:ext cx="2279225" cy="500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Random float (0.0 &lt;= x &lt; 1.0)</a:t>
            </a:r>
            <a:b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random_float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random.random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() </a:t>
            </a:r>
          </a:p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Random </a:t>
            </a:r>
            <a:r>
              <a:rPr lang="en-US" sz="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(min &lt;= x &lt;= max)</a:t>
            </a:r>
            <a:b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random_int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random.randint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(min, max)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35EAA4AC-D8EC-428F-B15C-825B446744E3}"/>
              </a:ext>
            </a:extLst>
          </p:cNvPr>
          <p:cNvSpPr/>
          <p:nvPr/>
        </p:nvSpPr>
        <p:spPr>
          <a:xfrm>
            <a:off x="94598" y="2968738"/>
            <a:ext cx="231122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Included in the Random Module</a:t>
            </a:r>
          </a:p>
        </p:txBody>
      </p:sp>
      <p:sp>
        <p:nvSpPr>
          <p:cNvPr id="86" name="Rounded Rectangle 39">
            <a:extLst>
              <a:ext uri="{FF2B5EF4-FFF2-40B4-BE49-F238E27FC236}">
                <a16:creationId xmlns:a16="http://schemas.microsoft.com/office/drawing/2014/main" id="{7434FFBA-76D6-4B0D-A1C0-D584C92F5BF4}"/>
              </a:ext>
            </a:extLst>
          </p:cNvPr>
          <p:cNvSpPr/>
          <p:nvPr/>
        </p:nvSpPr>
        <p:spPr>
          <a:xfrm>
            <a:off x="1937997" y="2870196"/>
            <a:ext cx="453657" cy="11739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Lesson 21</a:t>
            </a:r>
          </a:p>
        </p:txBody>
      </p:sp>
      <p:sp>
        <p:nvSpPr>
          <p:cNvPr id="87" name="Rounded Rectangle 37">
            <a:extLst>
              <a:ext uri="{FF2B5EF4-FFF2-40B4-BE49-F238E27FC236}">
                <a16:creationId xmlns:a16="http://schemas.microsoft.com/office/drawing/2014/main" id="{90F2AFF0-11AE-4BBD-B4A1-07EE96A3F3AF}"/>
              </a:ext>
            </a:extLst>
          </p:cNvPr>
          <p:cNvSpPr/>
          <p:nvPr/>
        </p:nvSpPr>
        <p:spPr>
          <a:xfrm>
            <a:off x="65821" y="6302794"/>
            <a:ext cx="2487126" cy="2824146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endParaRPr lang="en-US" sz="6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9AC8A4B-B262-4BF8-8078-765EC17CA637}"/>
              </a:ext>
            </a:extLst>
          </p:cNvPr>
          <p:cNvSpPr txBox="1"/>
          <p:nvPr/>
        </p:nvSpPr>
        <p:spPr>
          <a:xfrm>
            <a:off x="120154" y="6245155"/>
            <a:ext cx="1357215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Advanced Data Structures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BD2E1B09-A9A2-44F7-A520-C18537134592}"/>
              </a:ext>
            </a:extLst>
          </p:cNvPr>
          <p:cNvSpPr/>
          <p:nvPr/>
        </p:nvSpPr>
        <p:spPr>
          <a:xfrm>
            <a:off x="86380" y="6563983"/>
            <a:ext cx="2450598" cy="500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Creating a tuple</a:t>
            </a:r>
            <a:b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weekdays = (“Mon”, “Tues”, “Wed”, “Thurs”, “Fri”)</a:t>
            </a:r>
          </a:p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Accessing an element (JUST LIKE LISTS)</a:t>
            </a:r>
            <a:b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print(weekdays[0])</a:t>
            </a:r>
          </a:p>
        </p:txBody>
      </p:sp>
      <p:sp>
        <p:nvSpPr>
          <p:cNvPr id="91" name="Rounded Rectangle 39">
            <a:extLst>
              <a:ext uri="{FF2B5EF4-FFF2-40B4-BE49-F238E27FC236}">
                <a16:creationId xmlns:a16="http://schemas.microsoft.com/office/drawing/2014/main" id="{7434FFBA-76D6-4B0D-A1C0-D584C92F5BF4}"/>
              </a:ext>
            </a:extLst>
          </p:cNvPr>
          <p:cNvSpPr/>
          <p:nvPr/>
        </p:nvSpPr>
        <p:spPr>
          <a:xfrm>
            <a:off x="6107374" y="3623974"/>
            <a:ext cx="656598" cy="11739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Lessons 21-23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BD2E1B09-A9A2-44F7-A520-C18537134592}"/>
              </a:ext>
            </a:extLst>
          </p:cNvPr>
          <p:cNvSpPr/>
          <p:nvPr/>
        </p:nvSpPr>
        <p:spPr>
          <a:xfrm>
            <a:off x="85777" y="7243732"/>
            <a:ext cx="2464594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Creating an empty set</a:t>
            </a:r>
            <a:b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colors = set()</a:t>
            </a:r>
          </a:p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Adding items to a set </a:t>
            </a:r>
            <a:b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colors.add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(“RED”)</a:t>
            </a:r>
            <a:b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colors.add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(“BLUE”)</a:t>
            </a:r>
            <a:b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colors.add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(“BLUE”)</a:t>
            </a:r>
          </a:p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Testing to see if an item is in the set</a:t>
            </a:r>
            <a:b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if “RED” in colors:</a:t>
            </a:r>
            <a:b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   print(“The color RED is in the set!”)</a:t>
            </a:r>
          </a:p>
        </p:txBody>
      </p: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77BD7616-60A8-4100-9CE6-6D78BDF711EE}"/>
              </a:ext>
            </a:extLst>
          </p:cNvPr>
          <p:cNvCxnSpPr>
            <a:cxnSpLocks/>
          </p:cNvCxnSpPr>
          <p:nvPr/>
        </p:nvCxnSpPr>
        <p:spPr>
          <a:xfrm flipH="1" flipV="1">
            <a:off x="1011421" y="7828240"/>
            <a:ext cx="137160" cy="1648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F1714EDF-00AA-46EA-B73C-9AFFC31F6286}"/>
              </a:ext>
            </a:extLst>
          </p:cNvPr>
          <p:cNvSpPr txBox="1"/>
          <p:nvPr/>
        </p:nvSpPr>
        <p:spPr>
          <a:xfrm>
            <a:off x="1089314" y="7718303"/>
            <a:ext cx="13777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rgbClr val="0070C0"/>
                </a:solidFill>
                <a:latin typeface="+mj-lt"/>
              </a:rPr>
              <a:t>Duplicates will be ignored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BD2E1B09-A9A2-44F7-A520-C18537134592}"/>
              </a:ext>
            </a:extLst>
          </p:cNvPr>
          <p:cNvSpPr/>
          <p:nvPr/>
        </p:nvSpPr>
        <p:spPr>
          <a:xfrm>
            <a:off x="85777" y="8420186"/>
            <a:ext cx="246459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Creating an empty dictionary</a:t>
            </a:r>
            <a:b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my_dictionary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 = {}</a:t>
            </a:r>
          </a:p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Adding/Editing items in a Dictionary 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my_dictionary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[‘word’] = ‘Definition’</a:t>
            </a:r>
          </a:p>
          <a:p>
            <a:pPr>
              <a:spcAft>
                <a:spcPts val="300"/>
              </a:spcAft>
            </a:pPr>
            <a:r>
              <a:rPr lang="en-US" sz="600" b="1" dirty="0">
                <a:latin typeface="Courier New" panose="02070309020205020404" pitchFamily="49" charset="0"/>
                <a:cs typeface="Courier New" panose="02070309020205020404" pitchFamily="49" charset="0"/>
              </a:rPr>
              <a:t># Getting a Value from a Dictionary</a:t>
            </a:r>
            <a:b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print(</a:t>
            </a:r>
            <a:r>
              <a:rPr lang="en-US" sz="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my_dictionary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[‘word’])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6A0A826-924D-44D4-B983-2F824CDA3719}"/>
              </a:ext>
            </a:extLst>
          </p:cNvPr>
          <p:cNvSpPr txBox="1"/>
          <p:nvPr/>
        </p:nvSpPr>
        <p:spPr>
          <a:xfrm>
            <a:off x="141530" y="6380674"/>
            <a:ext cx="1073299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>
                <a:solidFill>
                  <a:srgbClr val="0070C0"/>
                </a:solidFill>
                <a:latin typeface="Century Gothic" panose="020B0502020202020204" pitchFamily="34" charset="0"/>
              </a:rPr>
              <a:t>Tuples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942D5876-5551-443B-ACD8-1AC4A8D0F23A}"/>
              </a:ext>
            </a:extLst>
          </p:cNvPr>
          <p:cNvSpPr/>
          <p:nvPr/>
        </p:nvSpPr>
        <p:spPr>
          <a:xfrm>
            <a:off x="52275" y="6441774"/>
            <a:ext cx="2446341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A list is essentially a list that, once created, </a:t>
            </a:r>
            <a:r>
              <a:rPr lang="en-US" sz="600" b="1" u="sng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cannot be modified</a:t>
            </a:r>
            <a:r>
              <a:rPr lang="en-US" sz="600" dirty="0">
                <a:latin typeface="+mj-lt"/>
                <a:cs typeface="Courier New" panose="02070309020205020404" pitchFamily="49" charset="0"/>
              </a:rPr>
              <a:t>.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B6A0A826-924D-44D4-B983-2F824CDA3719}"/>
              </a:ext>
            </a:extLst>
          </p:cNvPr>
          <p:cNvSpPr txBox="1"/>
          <p:nvPr/>
        </p:nvSpPr>
        <p:spPr>
          <a:xfrm>
            <a:off x="141530" y="7068098"/>
            <a:ext cx="1073299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>
                <a:solidFill>
                  <a:srgbClr val="0070C0"/>
                </a:solidFill>
                <a:latin typeface="Century Gothic" panose="020B0502020202020204" pitchFamily="34" charset="0"/>
              </a:rPr>
              <a:t>Sets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942D5876-5551-443B-ACD8-1AC4A8D0F23A}"/>
              </a:ext>
            </a:extLst>
          </p:cNvPr>
          <p:cNvSpPr/>
          <p:nvPr/>
        </p:nvSpPr>
        <p:spPr>
          <a:xfrm>
            <a:off x="52275" y="7129198"/>
            <a:ext cx="2091272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A set is essentially a list that </a:t>
            </a:r>
            <a:r>
              <a:rPr lang="en-US" sz="600" b="1" u="sng" dirty="0">
                <a:solidFill>
                  <a:srgbClr val="0070C0"/>
                </a:solidFill>
                <a:latin typeface="+mj-lt"/>
                <a:cs typeface="Courier New" panose="02070309020205020404" pitchFamily="49" charset="0"/>
              </a:rPr>
              <a:t>only contains unique items</a:t>
            </a:r>
            <a:r>
              <a:rPr lang="en-US" sz="600" dirty="0">
                <a:latin typeface="+mj-lt"/>
                <a:cs typeface="Courier New" panose="02070309020205020404" pitchFamily="49" charset="0"/>
              </a:rPr>
              <a:t>.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B6A0A826-924D-44D4-B983-2F824CDA3719}"/>
              </a:ext>
            </a:extLst>
          </p:cNvPr>
          <p:cNvSpPr txBox="1"/>
          <p:nvPr/>
        </p:nvSpPr>
        <p:spPr>
          <a:xfrm>
            <a:off x="155076" y="8243226"/>
            <a:ext cx="1073299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>
                <a:solidFill>
                  <a:srgbClr val="0070C0"/>
                </a:solidFill>
                <a:latin typeface="Century Gothic" panose="020B0502020202020204" pitchFamily="34" charset="0"/>
              </a:rPr>
              <a:t>Dictionaries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942D5876-5551-443B-ACD8-1AC4A8D0F23A}"/>
              </a:ext>
            </a:extLst>
          </p:cNvPr>
          <p:cNvSpPr/>
          <p:nvPr/>
        </p:nvSpPr>
        <p:spPr>
          <a:xfrm>
            <a:off x="65821" y="8304326"/>
            <a:ext cx="2091272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A dictionary is essentially a lookup table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117" name="Rounded Rectangle 39">
            <a:extLst>
              <a:ext uri="{FF2B5EF4-FFF2-40B4-BE49-F238E27FC236}">
                <a16:creationId xmlns:a16="http://schemas.microsoft.com/office/drawing/2014/main" id="{7434FFBA-76D6-4B0D-A1C0-D584C92F5BF4}"/>
              </a:ext>
            </a:extLst>
          </p:cNvPr>
          <p:cNvSpPr/>
          <p:nvPr/>
        </p:nvSpPr>
        <p:spPr>
          <a:xfrm>
            <a:off x="1937997" y="6246184"/>
            <a:ext cx="541226" cy="11299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Century Gothic" panose="020B0502020202020204" pitchFamily="34" charset="0"/>
              </a:rPr>
              <a:t>Lesson 25</a:t>
            </a:r>
          </a:p>
        </p:txBody>
      </p:sp>
    </p:spTree>
    <p:extLst>
      <p:ext uri="{BB962C8B-B14F-4D97-AF65-F5344CB8AC3E}">
        <p14:creationId xmlns:p14="http://schemas.microsoft.com/office/powerpoint/2010/main" val="379426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0">
            <a:extLst>
              <a:ext uri="{FF2B5EF4-FFF2-40B4-BE49-F238E27FC236}">
                <a16:creationId xmlns:a16="http://schemas.microsoft.com/office/drawing/2014/main" id="{29553801-ED3D-402A-85B2-806402319073}"/>
              </a:ext>
            </a:extLst>
          </p:cNvPr>
          <p:cNvSpPr/>
          <p:nvPr/>
        </p:nvSpPr>
        <p:spPr>
          <a:xfrm>
            <a:off x="64673" y="1047546"/>
            <a:ext cx="6748214" cy="2550533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91440" rtlCol="0" anchor="t"/>
          <a:lstStyle/>
          <a:p>
            <a:pPr>
              <a:spcAft>
                <a:spcPts val="300"/>
              </a:spcAft>
            </a:pPr>
            <a:endParaRPr lang="en-US" sz="600" b="1" dirty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600" b="1" dirty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B5B777-7DB6-4E71-B32F-BEBF3478F85F}"/>
              </a:ext>
            </a:extLst>
          </p:cNvPr>
          <p:cNvSpPr txBox="1"/>
          <p:nvPr/>
        </p:nvSpPr>
        <p:spPr>
          <a:xfrm>
            <a:off x="96105" y="982016"/>
            <a:ext cx="768064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 dirty="0">
                <a:latin typeface="Century Gothic" panose="020B0502020202020204" pitchFamily="34" charset="0"/>
              </a:rPr>
              <a:t>pythonGraph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46F546-D3F1-4E71-A0FA-906276E02D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26"/>
          <a:stretch/>
        </p:blipFill>
        <p:spPr>
          <a:xfrm>
            <a:off x="175608" y="1404053"/>
            <a:ext cx="1609177" cy="80621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10661EF-FE2E-4E48-B6A2-B091216DDDEA}"/>
              </a:ext>
            </a:extLst>
          </p:cNvPr>
          <p:cNvSpPr/>
          <p:nvPr/>
        </p:nvSpPr>
        <p:spPr>
          <a:xfrm>
            <a:off x="34984" y="1214617"/>
            <a:ext cx="1760913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 dirty="0">
                <a:latin typeface="+mj-lt"/>
                <a:cs typeface="Courier New" panose="02070309020205020404" pitchFamily="49" charset="0"/>
              </a:rPr>
              <a:t>Use when drawing a simple, non-animated picture.</a:t>
            </a:r>
            <a:endParaRPr lang="en-US" sz="800" dirty="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D24552-8C41-46C4-8300-DC961B2F345C}"/>
              </a:ext>
            </a:extLst>
          </p:cNvPr>
          <p:cNvSpPr txBox="1"/>
          <p:nvPr/>
        </p:nvSpPr>
        <p:spPr>
          <a:xfrm>
            <a:off x="135715" y="1151739"/>
            <a:ext cx="1073299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700" dirty="0">
                <a:solidFill>
                  <a:srgbClr val="0070C0"/>
                </a:solidFill>
                <a:latin typeface="Century Gothic" panose="020B0502020202020204" pitchFamily="34" charset="0"/>
              </a:rPr>
              <a:t>Static Drawing Template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EC331D-B9FC-405E-9664-B801AD5F2FE4}"/>
              </a:ext>
            </a:extLst>
          </p:cNvPr>
          <p:cNvSpPr txBox="1"/>
          <p:nvPr/>
        </p:nvSpPr>
        <p:spPr>
          <a:xfrm>
            <a:off x="1871953" y="1067760"/>
            <a:ext cx="1297316" cy="923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600" dirty="0">
                <a:solidFill>
                  <a:srgbClr val="7030A0"/>
                </a:solidFill>
                <a:latin typeface="Century Gothic" panose="020B0502020202020204" pitchFamily="34" charset="0"/>
              </a:rPr>
              <a:t>Drawing Methods</a:t>
            </a:r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840CA1A5-6C08-493F-8ADA-A1BB4E01AEF7}"/>
              </a:ext>
            </a:extLst>
          </p:cNvPr>
          <p:cNvSpPr/>
          <p:nvPr/>
        </p:nvSpPr>
        <p:spPr>
          <a:xfrm>
            <a:off x="1788141" y="1067760"/>
            <a:ext cx="82701" cy="1164589"/>
          </a:xfrm>
          <a:prstGeom prst="leftBrace">
            <a:avLst>
              <a:gd name="adj1" fmla="val 8333"/>
              <a:gd name="adj2" fmla="val 69868"/>
            </a:avLst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44A9C7D-3D46-4D24-A454-318D4CF1F116}"/>
              </a:ext>
            </a:extLst>
          </p:cNvPr>
          <p:cNvCxnSpPr>
            <a:cxnSpLocks/>
          </p:cNvCxnSpPr>
          <p:nvPr/>
        </p:nvCxnSpPr>
        <p:spPr>
          <a:xfrm>
            <a:off x="1137431" y="1880714"/>
            <a:ext cx="650289" cy="0"/>
          </a:xfrm>
          <a:prstGeom prst="straightConnector1">
            <a:avLst/>
          </a:prstGeom>
          <a:ln w="127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CE1BF6C1-6B5F-4B43-ABF3-89B78A2BDDC3}"/>
              </a:ext>
            </a:extLst>
          </p:cNvPr>
          <p:cNvSpPr/>
          <p:nvPr/>
        </p:nvSpPr>
        <p:spPr>
          <a:xfrm>
            <a:off x="1793398" y="1147397"/>
            <a:ext cx="2856588" cy="1143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clear_window(color) </a:t>
            </a:r>
          </a:p>
          <a:p>
            <a:pPr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draw_arc(x1, y1, x2, y2, start_x, 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start_y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end_x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end_y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color, </a:t>
            </a:r>
            <a:r>
              <a:rPr lang="en-US" sz="5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width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draw_image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(filename, x, y, width, height)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draw_rectangle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(x1, y1, x2, y2, color, filled, </a:t>
            </a:r>
            <a:r>
              <a:rPr lang="en-US" sz="5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width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draw_circle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(x, y, radius, color, filled, </a:t>
            </a:r>
            <a:r>
              <a:rPr lang="en-US" sz="5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width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draw_ellipse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(x1, y1, x2, y2, color, filled, </a:t>
            </a:r>
            <a:r>
              <a:rPr lang="en-US" sz="5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width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draw_line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(x1, y1, x2, y2, color, </a:t>
            </a:r>
            <a:r>
              <a:rPr lang="en-US" sz="5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width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>
              <a:spcAft>
                <a:spcPts val="100"/>
              </a:spcAft>
            </a:pPr>
            <a:r>
              <a:rPr lang="es-E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draw_pixel</a:t>
            </a:r>
            <a:r>
              <a:rPr lang="es-E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(x, y, color)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draw_text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(text, x, y, color, </a:t>
            </a:r>
            <a:r>
              <a:rPr lang="en-US" sz="500" b="1" u="sng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font_size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lang="en-US" sz="5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sz="5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Underlined</a:t>
            </a:r>
            <a:r>
              <a:rPr lang="en-US" sz="500" dirty="0">
                <a:latin typeface="Courier New" panose="02070309020205020404" pitchFamily="49" charset="0"/>
                <a:cs typeface="Courier New" panose="02070309020205020404" pitchFamily="49" charset="0"/>
              </a:rPr>
              <a:t> parameters are optional</a:t>
            </a:r>
          </a:p>
          <a:p>
            <a:pPr algn="ctr">
              <a:spcAft>
                <a:spcPts val="100"/>
              </a:spcAft>
            </a:pPr>
            <a:r>
              <a:rPr lang="en-US" sz="500" dirty="0">
                <a:latin typeface="Courier New" panose="02070309020205020404" pitchFamily="49" charset="0"/>
                <a:cs typeface="Courier New" panose="02070309020205020404" pitchFamily="49" charset="0"/>
              </a:rPr>
              <a:t>“Filled” should be set to 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en-US" sz="500" dirty="0">
                <a:latin typeface="Courier New" panose="02070309020205020404" pitchFamily="49" charset="0"/>
                <a:cs typeface="Courier New" panose="02070309020205020404" pitchFamily="49" charset="0"/>
              </a:rPr>
              <a:t> or 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8846E9-8915-4B0C-A73D-469A5117D9A9}"/>
              </a:ext>
            </a:extLst>
          </p:cNvPr>
          <p:cNvSpPr txBox="1"/>
          <p:nvPr/>
        </p:nvSpPr>
        <p:spPr>
          <a:xfrm>
            <a:off x="1867782" y="2267258"/>
            <a:ext cx="1658051" cy="923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600" dirty="0">
                <a:solidFill>
                  <a:srgbClr val="7030A0"/>
                </a:solidFill>
                <a:latin typeface="Century Gothic" panose="020B0502020202020204" pitchFamily="34" charset="0"/>
              </a:rPr>
              <a:t>Included Colors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4D3B252-109D-4CE9-AD43-0DAE73DFB19C}"/>
              </a:ext>
            </a:extLst>
          </p:cNvPr>
          <p:cNvSpPr/>
          <p:nvPr/>
        </p:nvSpPr>
        <p:spPr>
          <a:xfrm>
            <a:off x="1786179" y="2317782"/>
            <a:ext cx="2736343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pythonGraph.colors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pPr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BLACK, BLUE, GREEN, CYAN, RED, MAGENTA, BROWN, LIGHT_GRAY,</a:t>
            </a:r>
          </a:p>
          <a:p>
            <a:pPr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DARK_GRAY, LIGHT_BLUE, LIGHT_GREEN, LIGHT_CYAN, LIGHT_RED,</a:t>
            </a:r>
          </a:p>
          <a:p>
            <a:pPr>
              <a:spcAft>
                <a:spcPts val="100"/>
              </a:spcAft>
            </a:pP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LIGHT_MAGENTA, YELLOW, WHITE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8BACCF-3BB5-4592-8034-CF7D97AA5242}"/>
              </a:ext>
            </a:extLst>
          </p:cNvPr>
          <p:cNvSpPr txBox="1"/>
          <p:nvPr/>
        </p:nvSpPr>
        <p:spPr>
          <a:xfrm>
            <a:off x="1867782" y="2764065"/>
            <a:ext cx="1658051" cy="923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600">
                <a:solidFill>
                  <a:srgbClr val="7030A0"/>
                </a:solidFill>
                <a:latin typeface="Century Gothic" panose="020B0502020202020204" pitchFamily="34" charset="0"/>
              </a:rPr>
              <a:t>Mouse Functions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6321C29-81B6-4303-8488-110B7F025384}"/>
              </a:ext>
            </a:extLst>
          </p:cNvPr>
          <p:cNvSpPr/>
          <p:nvPr/>
        </p:nvSpPr>
        <p:spPr>
          <a:xfrm>
            <a:off x="1783872" y="2821894"/>
            <a:ext cx="2437852" cy="787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get_mouse_x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 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 returns x coordinate</a:t>
            </a:r>
            <a:b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</a:b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get_mouse_y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()  returns y coordinate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mouse_button_pressed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which_button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)  Returns True/False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mouse_button_down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which_button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)  Returns True/False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mouse_button_released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which_button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)  Returns True/False</a:t>
            </a:r>
          </a:p>
          <a:p>
            <a:pPr algn="ctr">
              <a:spcAft>
                <a:spcPts val="100"/>
              </a:spcAft>
            </a:pPr>
            <a:endParaRPr lang="en-US" sz="500" b="1" dirty="0">
              <a:latin typeface="Courier New" panose="02070309020205020404" pitchFamily="49" charset="0"/>
              <a:cs typeface="Courier New" panose="02070309020205020404" pitchFamily="49" charset="0"/>
              <a:sym typeface="Wingdings" panose="05000000000000000000" pitchFamily="2" charset="2"/>
            </a:endParaRPr>
          </a:p>
          <a:p>
            <a:pPr algn="ctr">
              <a:spcAft>
                <a:spcPts val="100"/>
              </a:spcAft>
            </a:pPr>
            <a:r>
              <a:rPr lang="en-US" sz="6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which_button</a:t>
            </a:r>
            <a:r>
              <a:rPr lang="en-US" sz="6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can be </a:t>
            </a:r>
            <a:br>
              <a:rPr lang="en-US" sz="500" b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</a:b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pythonGraph.mouse_buttons.LEFT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/CENTER/RIGHT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663A2B8-483C-4CD4-BE18-F2A558CB1CCD}"/>
              </a:ext>
            </a:extLst>
          </p:cNvPr>
          <p:cNvSpPr txBox="1"/>
          <p:nvPr/>
        </p:nvSpPr>
        <p:spPr>
          <a:xfrm>
            <a:off x="4606255" y="2050252"/>
            <a:ext cx="1804569" cy="923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600">
                <a:solidFill>
                  <a:srgbClr val="7030A0"/>
                </a:solidFill>
                <a:latin typeface="Century Gothic" panose="020B0502020202020204" pitchFamily="34" charset="0"/>
              </a:rPr>
              <a:t>Keyboard Functions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72AB4B3-BC2C-437B-83D8-4E98D7CB93FC}"/>
              </a:ext>
            </a:extLst>
          </p:cNvPr>
          <p:cNvSpPr/>
          <p:nvPr/>
        </p:nvSpPr>
        <p:spPr>
          <a:xfrm>
            <a:off x="4522522" y="2101689"/>
            <a:ext cx="2164358" cy="813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sz="500" b="1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key_pressed</a:t>
            </a:r>
            <a:r>
              <a:rPr lang="en-US" sz="500" b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en-US" sz="500" b="1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which_key</a:t>
            </a:r>
            <a:r>
              <a:rPr lang="en-US" sz="500" b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)  Returns True/False</a:t>
            </a:r>
          </a:p>
          <a:p>
            <a:pPr>
              <a:spcAft>
                <a:spcPts val="100"/>
              </a:spcAft>
            </a:pPr>
            <a:r>
              <a:rPr lang="en-US" sz="500" b="1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key_down</a:t>
            </a:r>
            <a:r>
              <a:rPr lang="en-US" sz="500" b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en-US" sz="500" b="1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which_key</a:t>
            </a:r>
            <a:r>
              <a:rPr lang="en-US" sz="500" b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)  Returns True/False</a:t>
            </a:r>
          </a:p>
          <a:p>
            <a:pPr>
              <a:spcAft>
                <a:spcPts val="100"/>
              </a:spcAft>
            </a:pPr>
            <a:r>
              <a:rPr lang="en-US" sz="500" b="1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key_released</a:t>
            </a:r>
            <a:r>
              <a:rPr lang="en-US" sz="500" b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en-US" sz="500" b="1" err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which_key</a:t>
            </a:r>
            <a:r>
              <a:rPr lang="en-US" sz="500" b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)  Returns True/False</a:t>
            </a:r>
          </a:p>
          <a:p>
            <a:pPr algn="ctr">
              <a:spcAft>
                <a:spcPts val="100"/>
              </a:spcAft>
            </a:pPr>
            <a:endParaRPr lang="en-US" sz="500" b="1">
              <a:latin typeface="Courier New" panose="02070309020205020404" pitchFamily="49" charset="0"/>
              <a:cs typeface="Courier New" panose="02070309020205020404" pitchFamily="49" charset="0"/>
              <a:sym typeface="Wingdings" panose="05000000000000000000" pitchFamily="2" charset="2"/>
            </a:endParaRPr>
          </a:p>
          <a:p>
            <a:pPr algn="ctr">
              <a:spcAft>
                <a:spcPts val="100"/>
              </a:spcAft>
            </a:pPr>
            <a:r>
              <a:rPr lang="en-US" sz="600" err="1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which_key</a:t>
            </a:r>
            <a:r>
              <a:rPr lang="en-US" sz="60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can be</a:t>
            </a:r>
          </a:p>
          <a:p>
            <a:pPr algn="ctr">
              <a:spcAft>
                <a:spcPts val="100"/>
              </a:spcAft>
            </a:pPr>
            <a:r>
              <a:rPr lang="en-US" sz="500" b="1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Keys:  ‘a’, ‘b’, ‘c’, ‘1’</a:t>
            </a:r>
          </a:p>
          <a:p>
            <a:pPr algn="ctr">
              <a:spcAft>
                <a:spcPts val="100"/>
              </a:spcAft>
            </a:pPr>
            <a:r>
              <a:rPr lang="en-US" sz="500" b="1">
                <a:latin typeface="Courier New" panose="02070309020205020404" pitchFamily="49" charset="0"/>
                <a:cs typeface="Courier New" panose="02070309020205020404" pitchFamily="49" charset="0"/>
              </a:rPr>
              <a:t>Arrows:  ‘up’, ‘down’, ‘left’, ‘right’</a:t>
            </a:r>
          </a:p>
          <a:p>
            <a:pPr algn="ctr">
              <a:spcAft>
                <a:spcPts val="100"/>
              </a:spcAft>
            </a:pPr>
            <a:r>
              <a:rPr lang="en-US" sz="500" b="1">
                <a:latin typeface="Courier New" panose="02070309020205020404" pitchFamily="49" charset="0"/>
                <a:cs typeface="Courier New" panose="02070309020205020404" pitchFamily="49" charset="0"/>
              </a:rPr>
              <a:t>Function Keys:  ‘enter’, ‘escape’, ‘f1’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42D5876-5551-443B-ACD8-1AC4A8D0F23A}"/>
              </a:ext>
            </a:extLst>
          </p:cNvPr>
          <p:cNvSpPr/>
          <p:nvPr/>
        </p:nvSpPr>
        <p:spPr>
          <a:xfrm>
            <a:off x="34984" y="2365654"/>
            <a:ext cx="1760913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>
                <a:latin typeface="+mj-lt"/>
                <a:cs typeface="Courier New" panose="02070309020205020404" pitchFamily="49" charset="0"/>
              </a:rPr>
              <a:t>Use when drawing an animation and/or game.</a:t>
            </a:r>
            <a:endParaRPr lang="en-US" sz="80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6A0A826-924D-44D4-B983-2F824CDA3719}"/>
              </a:ext>
            </a:extLst>
          </p:cNvPr>
          <p:cNvSpPr txBox="1"/>
          <p:nvPr/>
        </p:nvSpPr>
        <p:spPr>
          <a:xfrm>
            <a:off x="135715" y="2302776"/>
            <a:ext cx="1073299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700">
                <a:solidFill>
                  <a:srgbClr val="0070C0"/>
                </a:solidFill>
                <a:latin typeface="Century Gothic" panose="020B0502020202020204" pitchFamily="34" charset="0"/>
              </a:rPr>
              <a:t>Animation Template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6FB11C8-43E2-40DD-AF5C-3562C2F8A8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35"/>
          <a:stretch/>
        </p:blipFill>
        <p:spPr>
          <a:xfrm>
            <a:off x="167564" y="2550320"/>
            <a:ext cx="1393210" cy="992764"/>
          </a:xfrm>
          <a:prstGeom prst="rect">
            <a:avLst/>
          </a:prstGeom>
        </p:spPr>
      </p:pic>
      <p:cxnSp>
        <p:nvCxnSpPr>
          <p:cNvPr id="22" name="Elbow Connector 3">
            <a:extLst>
              <a:ext uri="{FF2B5EF4-FFF2-40B4-BE49-F238E27FC236}">
                <a16:creationId xmlns:a16="http://schemas.microsoft.com/office/drawing/2014/main" id="{B2EB1A23-2714-42EC-9031-E2BC4653E9EB}"/>
              </a:ext>
            </a:extLst>
          </p:cNvPr>
          <p:cNvCxnSpPr>
            <a:endCxn id="10" idx="1"/>
          </p:cNvCxnSpPr>
          <p:nvPr/>
        </p:nvCxnSpPr>
        <p:spPr>
          <a:xfrm flipV="1">
            <a:off x="1134443" y="1881435"/>
            <a:ext cx="653698" cy="1357242"/>
          </a:xfrm>
          <a:prstGeom prst="bentConnector3">
            <a:avLst>
              <a:gd name="adj1" fmla="val 72441"/>
            </a:avLst>
          </a:prstGeom>
          <a:ln w="127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760EA36-FB97-497A-8893-E33A53524D62}"/>
              </a:ext>
            </a:extLst>
          </p:cNvPr>
          <p:cNvSpPr txBox="1"/>
          <p:nvPr/>
        </p:nvSpPr>
        <p:spPr>
          <a:xfrm>
            <a:off x="4607883" y="1067760"/>
            <a:ext cx="1658051" cy="923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600">
                <a:solidFill>
                  <a:srgbClr val="7030A0"/>
                </a:solidFill>
                <a:latin typeface="Century Gothic" panose="020B0502020202020204" pitchFamily="34" charset="0"/>
              </a:rPr>
              <a:t>Music / Sound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E21C883-B681-4545-9739-AE439F130856}"/>
              </a:ext>
            </a:extLst>
          </p:cNvPr>
          <p:cNvSpPr/>
          <p:nvPr/>
        </p:nvSpPr>
        <p:spPr>
          <a:xfrm>
            <a:off x="4522523" y="1118284"/>
            <a:ext cx="2186338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pythonGraph.play_music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(filename)</a:t>
            </a: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pythonGraph.stop_music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algn="ctr">
              <a:spcAft>
                <a:spcPts val="100"/>
              </a:spcAft>
            </a:pPr>
            <a:endParaRPr lang="en-US" sz="5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spcAft>
                <a:spcPts val="100"/>
              </a:spcAft>
            </a:pPr>
            <a:r>
              <a:rPr lang="en-US" sz="450" b="1" dirty="0">
                <a:latin typeface="Courier New" panose="02070309020205020404" pitchFamily="49" charset="0"/>
                <a:cs typeface="Courier New" panose="02070309020205020404" pitchFamily="49" charset="0"/>
              </a:rPr>
              <a:t>Music functions will play any MP3 file placed in the same folder.  Music will keep playing until stopped.</a:t>
            </a:r>
          </a:p>
          <a:p>
            <a:pPr>
              <a:spcAft>
                <a:spcPts val="100"/>
              </a:spcAft>
            </a:pPr>
            <a:endParaRPr lang="en-US" sz="5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100"/>
              </a:spcAft>
            </a:pPr>
            <a:r>
              <a:rPr lang="en-US" sz="5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pythonGraph.play_sound_effect</a:t>
            </a:r>
            <a:r>
              <a:rPr lang="en-US" sz="500" b="1" dirty="0">
                <a:latin typeface="Courier New" panose="02070309020205020404" pitchFamily="49" charset="0"/>
                <a:cs typeface="Courier New" panose="02070309020205020404" pitchFamily="49" charset="0"/>
              </a:rPr>
              <a:t>(filename)</a:t>
            </a:r>
          </a:p>
          <a:p>
            <a:pPr>
              <a:spcAft>
                <a:spcPts val="100"/>
              </a:spcAft>
            </a:pPr>
            <a:endParaRPr lang="en-US" sz="45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spcAft>
                <a:spcPts val="100"/>
              </a:spcAft>
            </a:pPr>
            <a:r>
              <a:rPr lang="en-US" sz="450" b="1" dirty="0">
                <a:latin typeface="Courier New" panose="02070309020205020404" pitchFamily="49" charset="0"/>
                <a:cs typeface="Courier New" panose="02070309020205020404" pitchFamily="49" charset="0"/>
              </a:rPr>
              <a:t>Sound effects will play any WAV file placed in the same folder.  Sound effects will only play once.</a:t>
            </a:r>
          </a:p>
        </p:txBody>
      </p:sp>
      <p:sp>
        <p:nvSpPr>
          <p:cNvPr id="25" name="Rounded Rectangle 39">
            <a:extLst>
              <a:ext uri="{FF2B5EF4-FFF2-40B4-BE49-F238E27FC236}">
                <a16:creationId xmlns:a16="http://schemas.microsoft.com/office/drawing/2014/main" id="{B0B5442A-38B1-41D0-B56C-4D7F6F01AAE0}"/>
              </a:ext>
            </a:extLst>
          </p:cNvPr>
          <p:cNvSpPr/>
          <p:nvPr/>
        </p:nvSpPr>
        <p:spPr>
          <a:xfrm>
            <a:off x="3073780" y="3752139"/>
            <a:ext cx="3620572" cy="1178600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variable_name = input(‘optional prompt goes here: ’)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optional prompt goes here: </a:t>
            </a:r>
            <a:r>
              <a:rPr lang="en-US" sz="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 typed value goes here</a:t>
            </a:r>
            <a:endParaRPr lang="en-US" sz="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spcAft>
                <a:spcPts val="300"/>
              </a:spcAft>
            </a:pP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NOTE:  input()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will always return a string. To convert to another data type, use the following functions: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To convert to integer:      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int(value) -OR– int(input())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To convert to float:        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float(value) –OR- float(input())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 convert to a character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 chr(value) –OR- chr(input())</a:t>
            </a: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 convert to a string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    str(value) –OR- input()</a:t>
            </a:r>
          </a:p>
          <a:p>
            <a:pPr>
              <a:spcAft>
                <a:spcPts val="300"/>
              </a:spcAft>
            </a:pPr>
            <a:endParaRPr lang="en-US" sz="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168B46-AF13-4816-B373-33FBEF061EAB}"/>
              </a:ext>
            </a:extLst>
          </p:cNvPr>
          <p:cNvSpPr txBox="1"/>
          <p:nvPr/>
        </p:nvSpPr>
        <p:spPr>
          <a:xfrm>
            <a:off x="3130339" y="3690584"/>
            <a:ext cx="322230" cy="1231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>
                <a:latin typeface="Century Gothic" panose="020B0502020202020204" pitchFamily="34" charset="0"/>
              </a:rPr>
              <a:t>Input</a:t>
            </a:r>
          </a:p>
        </p:txBody>
      </p:sp>
      <p:sp>
        <p:nvSpPr>
          <p:cNvPr id="27" name="Rounded Rectangle 47">
            <a:extLst>
              <a:ext uri="{FF2B5EF4-FFF2-40B4-BE49-F238E27FC236}">
                <a16:creationId xmlns:a16="http://schemas.microsoft.com/office/drawing/2014/main" id="{B6EDEA31-D3AB-44B6-BA83-6EC5183A6B6A}"/>
              </a:ext>
            </a:extLst>
          </p:cNvPr>
          <p:cNvSpPr/>
          <p:nvPr/>
        </p:nvSpPr>
        <p:spPr>
          <a:xfrm>
            <a:off x="6072053" y="3696535"/>
            <a:ext cx="589124" cy="11716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>
                <a:solidFill>
                  <a:schemeClr val="tx1"/>
                </a:solidFill>
                <a:latin typeface="Century Gothic" panose="020B0502020202020204" pitchFamily="34" charset="0"/>
              </a:rPr>
              <a:t>Lesson 4</a:t>
            </a:r>
          </a:p>
        </p:txBody>
      </p:sp>
      <p:sp>
        <p:nvSpPr>
          <p:cNvPr id="28" name="Rounded Rectangle 48">
            <a:extLst>
              <a:ext uri="{FF2B5EF4-FFF2-40B4-BE49-F238E27FC236}">
                <a16:creationId xmlns:a16="http://schemas.microsoft.com/office/drawing/2014/main" id="{08473BEA-C75B-4474-B5F4-A381B1A13151}"/>
              </a:ext>
            </a:extLst>
          </p:cNvPr>
          <p:cNvSpPr/>
          <p:nvPr/>
        </p:nvSpPr>
        <p:spPr>
          <a:xfrm>
            <a:off x="3073780" y="5012063"/>
            <a:ext cx="1893373" cy="1034367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 algn="ctr">
              <a:spcAft>
                <a:spcPts val="300"/>
              </a:spcAft>
            </a:pPr>
            <a:b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variable_name</a:t>
            </a:r>
            <a: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expression</a:t>
            </a:r>
          </a:p>
          <a:p>
            <a:pPr>
              <a:spcAft>
                <a:spcPts val="300"/>
              </a:spcAft>
            </a:pPr>
            <a: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 = 1</a:t>
            </a:r>
            <a:b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 = input()</a:t>
            </a:r>
            <a:b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my_variable</a:t>
            </a:r>
            <a: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a + b + 23</a:t>
            </a:r>
          </a:p>
          <a:p>
            <a:pPr algn="ctr">
              <a:spcAft>
                <a:spcPts val="300"/>
              </a:spcAft>
            </a:pPr>
            <a:r>
              <a:rPr lang="en-US" sz="6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Variables must start with letters, but can contain numbers and _.  </a:t>
            </a:r>
            <a:br>
              <a:rPr lang="en-US" sz="6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b="1" u="sng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Variable names are case sensitive </a:t>
            </a:r>
            <a:endParaRPr lang="en-US" sz="700" b="1" u="sng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7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6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BFC2DD-1647-45FC-BD5E-FB1AB79C163E}"/>
              </a:ext>
            </a:extLst>
          </p:cNvPr>
          <p:cNvSpPr txBox="1"/>
          <p:nvPr/>
        </p:nvSpPr>
        <p:spPr>
          <a:xfrm>
            <a:off x="3130339" y="4950507"/>
            <a:ext cx="657050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>
                <a:latin typeface="Century Gothic" panose="020B0502020202020204" pitchFamily="34" charset="0"/>
              </a:rPr>
              <a:t>Assignment</a:t>
            </a:r>
          </a:p>
        </p:txBody>
      </p:sp>
      <p:sp>
        <p:nvSpPr>
          <p:cNvPr id="30" name="Rounded Rectangle 50">
            <a:extLst>
              <a:ext uri="{FF2B5EF4-FFF2-40B4-BE49-F238E27FC236}">
                <a16:creationId xmlns:a16="http://schemas.microsoft.com/office/drawing/2014/main" id="{46C891F0-463E-442F-AB0A-EB39A3824165}"/>
              </a:ext>
            </a:extLst>
          </p:cNvPr>
          <p:cNvSpPr/>
          <p:nvPr/>
        </p:nvSpPr>
        <p:spPr>
          <a:xfrm>
            <a:off x="4439512" y="4950507"/>
            <a:ext cx="476250" cy="11739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>
                <a:solidFill>
                  <a:schemeClr val="tx1"/>
                </a:solidFill>
                <a:latin typeface="Century Gothic" panose="020B0502020202020204" pitchFamily="34" charset="0"/>
              </a:rPr>
              <a:t>Lesson 4</a:t>
            </a:r>
          </a:p>
        </p:txBody>
      </p:sp>
      <p:sp>
        <p:nvSpPr>
          <p:cNvPr id="31" name="Rounded Rectangle 51">
            <a:extLst>
              <a:ext uri="{FF2B5EF4-FFF2-40B4-BE49-F238E27FC236}">
                <a16:creationId xmlns:a16="http://schemas.microsoft.com/office/drawing/2014/main" id="{B0E2A8F3-BA18-40E5-885B-84ECD07635EA}"/>
              </a:ext>
            </a:extLst>
          </p:cNvPr>
          <p:cNvSpPr/>
          <p:nvPr/>
        </p:nvSpPr>
        <p:spPr>
          <a:xfrm>
            <a:off x="5023713" y="5012064"/>
            <a:ext cx="1670640" cy="1034366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endParaRPr lang="en-US" sz="7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6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79E04B0-0634-4280-8B94-122D894422FA}"/>
              </a:ext>
            </a:extLst>
          </p:cNvPr>
          <p:cNvSpPr txBox="1"/>
          <p:nvPr/>
        </p:nvSpPr>
        <p:spPr>
          <a:xfrm>
            <a:off x="5080272" y="4950507"/>
            <a:ext cx="665815" cy="1261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>
                <a:latin typeface="Century Gothic" panose="020B0502020202020204" pitchFamily="34" charset="0"/>
              </a:rPr>
              <a:t>Basic Math</a:t>
            </a:r>
          </a:p>
        </p:txBody>
      </p:sp>
      <p:sp>
        <p:nvSpPr>
          <p:cNvPr id="33" name="Rounded Rectangle 53">
            <a:extLst>
              <a:ext uri="{FF2B5EF4-FFF2-40B4-BE49-F238E27FC236}">
                <a16:creationId xmlns:a16="http://schemas.microsoft.com/office/drawing/2014/main" id="{2631D69A-C134-4AEA-A972-5E88D3FF3F38}"/>
              </a:ext>
            </a:extLst>
          </p:cNvPr>
          <p:cNvSpPr/>
          <p:nvPr/>
        </p:nvSpPr>
        <p:spPr>
          <a:xfrm>
            <a:off x="6207520" y="4950507"/>
            <a:ext cx="453657" cy="11739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>
                <a:solidFill>
                  <a:schemeClr val="tx1"/>
                </a:solidFill>
                <a:latin typeface="Century Gothic" panose="020B0502020202020204" pitchFamily="34" charset="0"/>
              </a:rPr>
              <a:t>Lesson 4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F254AF5-1C6B-4217-B1D7-0695854D7E3D}"/>
              </a:ext>
            </a:extLst>
          </p:cNvPr>
          <p:cNvGraphicFramePr>
            <a:graphicFrameLocks noGrp="1"/>
          </p:cNvGraphicFramePr>
          <p:nvPr/>
        </p:nvGraphicFramePr>
        <p:xfrm>
          <a:off x="5068580" y="5103012"/>
          <a:ext cx="1580906" cy="64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8850">
                  <a:extLst>
                    <a:ext uri="{9D8B030D-6E8A-4147-A177-3AD203B41FA5}">
                      <a16:colId xmlns:a16="http://schemas.microsoft.com/office/drawing/2014/main" val="1021263719"/>
                    </a:ext>
                  </a:extLst>
                </a:gridCol>
                <a:gridCol w="352056">
                  <a:extLst>
                    <a:ext uri="{9D8B030D-6E8A-4147-A177-3AD203B41FA5}">
                      <a16:colId xmlns:a16="http://schemas.microsoft.com/office/drawing/2014/main" val="34102491"/>
                    </a:ext>
                  </a:extLst>
                </a:gridCol>
              </a:tblGrid>
              <a:tr h="47349">
                <a:tc>
                  <a:txBody>
                    <a:bodyPr/>
                    <a:lstStyle/>
                    <a:p>
                      <a:r>
                        <a:rPr lang="en-US" sz="600" b="1"/>
                        <a:t>Operation</a:t>
                      </a:r>
                      <a:endParaRPr lang="en-US" sz="6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/>
                        <a:t>Symbol</a:t>
                      </a:r>
                      <a:endParaRPr lang="en-US" sz="6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2025016437"/>
                  </a:ext>
                </a:extLst>
              </a:tr>
              <a:tr h="47349">
                <a:tc>
                  <a:txBody>
                    <a:bodyPr/>
                    <a:lstStyle/>
                    <a:p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Addition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+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3446918"/>
                  </a:ext>
                </a:extLst>
              </a:tr>
              <a:tr h="47349">
                <a:tc>
                  <a:txBody>
                    <a:bodyPr/>
                    <a:lstStyle/>
                    <a:p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Subtraction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422999997"/>
                  </a:ext>
                </a:extLst>
              </a:tr>
              <a:tr h="47349">
                <a:tc>
                  <a:txBody>
                    <a:bodyPr/>
                    <a:lstStyle/>
                    <a:p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Multiplication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*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4142781715"/>
                  </a:ext>
                </a:extLst>
              </a:tr>
              <a:tr h="47349">
                <a:tc>
                  <a:txBody>
                    <a:bodyPr/>
                    <a:lstStyle/>
                    <a:p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Division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/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35481317"/>
                  </a:ext>
                </a:extLst>
              </a:tr>
              <a:tr h="47349">
                <a:tc>
                  <a:txBody>
                    <a:bodyPr/>
                    <a:lstStyle/>
                    <a:p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Modulus (remainder)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%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3425580723"/>
                  </a:ext>
                </a:extLst>
              </a:tr>
              <a:tr h="47349">
                <a:tc>
                  <a:txBody>
                    <a:bodyPr/>
                    <a:lstStyle/>
                    <a:p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Exponent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**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59332848"/>
                  </a:ext>
                </a:extLst>
              </a:tr>
            </a:tbl>
          </a:graphicData>
        </a:graphic>
      </p:graphicFrame>
      <p:sp>
        <p:nvSpPr>
          <p:cNvPr id="35" name="Rectangle 34">
            <a:extLst>
              <a:ext uri="{FF2B5EF4-FFF2-40B4-BE49-F238E27FC236}">
                <a16:creationId xmlns:a16="http://schemas.microsoft.com/office/drawing/2014/main" id="{471D1C87-64C5-421F-A5C7-3A4E08EE1572}"/>
              </a:ext>
            </a:extLst>
          </p:cNvPr>
          <p:cNvSpPr/>
          <p:nvPr/>
        </p:nvSpPr>
        <p:spPr>
          <a:xfrm>
            <a:off x="4990000" y="5743092"/>
            <a:ext cx="17636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  <a:t>Order:  Parentheses, Exponents, Multiply/Divide, Add/Subtract</a:t>
            </a:r>
          </a:p>
        </p:txBody>
      </p:sp>
      <p:sp>
        <p:nvSpPr>
          <p:cNvPr id="36" name="Rounded Rectangle 56">
            <a:extLst>
              <a:ext uri="{FF2B5EF4-FFF2-40B4-BE49-F238E27FC236}">
                <a16:creationId xmlns:a16="http://schemas.microsoft.com/office/drawing/2014/main" id="{B0B3FFA7-E7D8-4DDF-819F-1886380C468D}"/>
              </a:ext>
            </a:extLst>
          </p:cNvPr>
          <p:cNvSpPr/>
          <p:nvPr/>
        </p:nvSpPr>
        <p:spPr>
          <a:xfrm>
            <a:off x="3073780" y="6144753"/>
            <a:ext cx="3620573" cy="762318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endParaRPr lang="en-US" sz="6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A071A20-DF6E-4CFB-B2BE-097FBA0B77CB}"/>
              </a:ext>
            </a:extLst>
          </p:cNvPr>
          <p:cNvSpPr txBox="1"/>
          <p:nvPr/>
        </p:nvSpPr>
        <p:spPr>
          <a:xfrm>
            <a:off x="3117639" y="6083196"/>
            <a:ext cx="915581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>
                <a:latin typeface="Century Gothic" panose="020B0502020202020204" pitchFamily="34" charset="0"/>
              </a:rPr>
              <a:t>Advanced Math</a:t>
            </a:r>
          </a:p>
        </p:txBody>
      </p:sp>
      <p:sp>
        <p:nvSpPr>
          <p:cNvPr id="38" name="Rounded Rectangle 58">
            <a:extLst>
              <a:ext uri="{FF2B5EF4-FFF2-40B4-BE49-F238E27FC236}">
                <a16:creationId xmlns:a16="http://schemas.microsoft.com/office/drawing/2014/main" id="{4AA2F10F-9F2B-4E10-ADD6-91961F2752C4}"/>
              </a:ext>
            </a:extLst>
          </p:cNvPr>
          <p:cNvSpPr/>
          <p:nvPr/>
        </p:nvSpPr>
        <p:spPr>
          <a:xfrm>
            <a:off x="6207520" y="6083196"/>
            <a:ext cx="453657" cy="11739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>
                <a:solidFill>
                  <a:schemeClr val="tx1"/>
                </a:solidFill>
                <a:latin typeface="Century Gothic" panose="020B0502020202020204" pitchFamily="34" charset="0"/>
              </a:rPr>
              <a:t>Lesson 4</a:t>
            </a:r>
          </a:p>
        </p:txBody>
      </p:sp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CA5DB74B-452B-442C-9358-D704E8FF27C8}"/>
              </a:ext>
            </a:extLst>
          </p:cNvPr>
          <p:cNvGraphicFramePr>
            <a:graphicFrameLocks noGrp="1"/>
          </p:cNvGraphicFramePr>
          <p:nvPr/>
        </p:nvGraphicFramePr>
        <p:xfrm>
          <a:off x="3133496" y="6383613"/>
          <a:ext cx="1773939" cy="4726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9364">
                  <a:extLst>
                    <a:ext uri="{9D8B030D-6E8A-4147-A177-3AD203B41FA5}">
                      <a16:colId xmlns:a16="http://schemas.microsoft.com/office/drawing/2014/main" val="1021263719"/>
                    </a:ext>
                  </a:extLst>
                </a:gridCol>
                <a:gridCol w="632652">
                  <a:extLst>
                    <a:ext uri="{9D8B030D-6E8A-4147-A177-3AD203B41FA5}">
                      <a16:colId xmlns:a16="http://schemas.microsoft.com/office/drawing/2014/main" val="34102491"/>
                    </a:ext>
                  </a:extLst>
                </a:gridCol>
                <a:gridCol w="391923">
                  <a:extLst>
                    <a:ext uri="{9D8B030D-6E8A-4147-A177-3AD203B41FA5}">
                      <a16:colId xmlns:a16="http://schemas.microsoft.com/office/drawing/2014/main" val="1084400755"/>
                    </a:ext>
                  </a:extLst>
                </a:gridCol>
              </a:tblGrid>
              <a:tr h="118164">
                <a:tc>
                  <a:txBody>
                    <a:bodyPr/>
                    <a:lstStyle/>
                    <a:p>
                      <a:r>
                        <a:rPr lang="en-US" sz="600" b="1"/>
                        <a:t>Operation</a:t>
                      </a:r>
                      <a:endParaRPr lang="en-US" sz="6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latin typeface="+mn-lt"/>
                          <a:cs typeface="+mn-cs"/>
                        </a:rPr>
                        <a:t>Example</a:t>
                      </a:r>
                      <a:endParaRPr lang="en-US" sz="6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Returns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2025016437"/>
                  </a:ext>
                </a:extLst>
              </a:tr>
              <a:tr h="118164">
                <a:tc>
                  <a:txBody>
                    <a:bodyPr/>
                    <a:lstStyle/>
                    <a:p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Absolute Value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abs(-3.2)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3.2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3446918"/>
                  </a:ext>
                </a:extLst>
              </a:tr>
              <a:tr h="118164">
                <a:tc>
                  <a:txBody>
                    <a:bodyPr/>
                    <a:lstStyle/>
                    <a:p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Rounding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round(3.57,1)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3.6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422999997"/>
                  </a:ext>
                </a:extLst>
              </a:tr>
              <a:tr h="118164">
                <a:tc>
                  <a:txBody>
                    <a:bodyPr/>
                    <a:lstStyle/>
                    <a:p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Power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pow(4,3)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64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4142781715"/>
                  </a:ext>
                </a:extLst>
              </a:tr>
            </a:tbl>
          </a:graphicData>
        </a:graphic>
      </p:graphicFrame>
      <p:sp>
        <p:nvSpPr>
          <p:cNvPr id="40" name="Rectangle 39">
            <a:extLst>
              <a:ext uri="{FF2B5EF4-FFF2-40B4-BE49-F238E27FC236}">
                <a16:creationId xmlns:a16="http://schemas.microsoft.com/office/drawing/2014/main" id="{213FC563-EEFC-451A-8DBF-70822466BFCE}"/>
              </a:ext>
            </a:extLst>
          </p:cNvPr>
          <p:cNvSpPr/>
          <p:nvPr/>
        </p:nvSpPr>
        <p:spPr>
          <a:xfrm>
            <a:off x="3130340" y="6230145"/>
            <a:ext cx="177709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600" b="1">
                <a:latin typeface="Courier New" panose="02070309020205020404" pitchFamily="49" charset="0"/>
                <a:cs typeface="Courier New" panose="02070309020205020404" pitchFamily="49" charset="0"/>
              </a:rPr>
              <a:t>Built-In Functions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4933F9B-B6B4-4653-A471-36AF03769A6A}"/>
              </a:ext>
            </a:extLst>
          </p:cNvPr>
          <p:cNvSpPr/>
          <p:nvPr/>
        </p:nvSpPr>
        <p:spPr>
          <a:xfrm>
            <a:off x="4907435" y="6374657"/>
            <a:ext cx="19054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600" err="1">
                <a:latin typeface="Courier New" panose="02070309020205020404" pitchFamily="49" charset="0"/>
                <a:cs typeface="Courier New" panose="02070309020205020404" pitchFamily="49" charset="0"/>
              </a:rPr>
              <a:t>math.pi</a:t>
            </a:r>
            <a: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  <a:t>	        </a:t>
            </a:r>
            <a:r>
              <a:rPr lang="en-US" sz="600" err="1">
                <a:latin typeface="Courier New" panose="02070309020205020404" pitchFamily="49" charset="0"/>
                <a:cs typeface="Courier New" panose="02070309020205020404" pitchFamily="49" charset="0"/>
              </a:rPr>
              <a:t>math.e</a:t>
            </a:r>
            <a:b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err="1">
                <a:latin typeface="Courier New" panose="02070309020205020404" pitchFamily="49" charset="0"/>
                <a:cs typeface="Courier New" panose="02070309020205020404" pitchFamily="49" charset="0"/>
              </a:rPr>
              <a:t>math.sin</a:t>
            </a:r>
            <a: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  <a:t>(VALUE)   </a:t>
            </a:r>
            <a:r>
              <a:rPr lang="en-US" sz="600" err="1">
                <a:latin typeface="Courier New" panose="02070309020205020404" pitchFamily="49" charset="0"/>
                <a:cs typeface="Courier New" panose="02070309020205020404" pitchFamily="49" charset="0"/>
              </a:rPr>
              <a:t>math.ceil</a:t>
            </a:r>
            <a: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  <a:t>(VALUE)</a:t>
            </a:r>
            <a:b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err="1">
                <a:latin typeface="Courier New" panose="02070309020205020404" pitchFamily="49" charset="0"/>
                <a:cs typeface="Courier New" panose="02070309020205020404" pitchFamily="49" charset="0"/>
              </a:rPr>
              <a:t>math.cos</a:t>
            </a:r>
            <a: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  <a:t>(VALUE)   </a:t>
            </a:r>
            <a:r>
              <a:rPr lang="en-US" sz="600" err="1">
                <a:latin typeface="Courier New" panose="02070309020205020404" pitchFamily="49" charset="0"/>
                <a:cs typeface="Courier New" panose="02070309020205020404" pitchFamily="49" charset="0"/>
              </a:rPr>
              <a:t>math.floor</a:t>
            </a:r>
            <a: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  <a:t>(VALUE)</a:t>
            </a:r>
            <a:b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err="1">
                <a:latin typeface="Courier New" panose="02070309020205020404" pitchFamily="49" charset="0"/>
                <a:cs typeface="Courier New" panose="02070309020205020404" pitchFamily="49" charset="0"/>
              </a:rPr>
              <a:t>math.tan</a:t>
            </a:r>
            <a: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  <a:t>(VALUE)   </a:t>
            </a:r>
            <a:r>
              <a:rPr lang="en-US" sz="600" err="1">
                <a:latin typeface="Courier New" panose="02070309020205020404" pitchFamily="49" charset="0"/>
                <a:cs typeface="Courier New" panose="02070309020205020404" pitchFamily="49" charset="0"/>
              </a:rPr>
              <a:t>math.sqrt</a:t>
            </a:r>
            <a: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  <a:t>(VALUE)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1581FA3-BCDF-4633-B3F3-7D27A4D6A1F5}"/>
              </a:ext>
            </a:extLst>
          </p:cNvPr>
          <p:cNvSpPr/>
          <p:nvPr/>
        </p:nvSpPr>
        <p:spPr>
          <a:xfrm>
            <a:off x="4961116" y="6268245"/>
            <a:ext cx="173323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600" b="1">
                <a:latin typeface="Courier New" panose="02070309020205020404" pitchFamily="49" charset="0"/>
                <a:cs typeface="Courier New" panose="02070309020205020404" pitchFamily="49" charset="0"/>
              </a:rPr>
              <a:t>Included in the Math Module</a:t>
            </a:r>
          </a:p>
        </p:txBody>
      </p:sp>
      <p:sp>
        <p:nvSpPr>
          <p:cNvPr id="43" name="Arc 42">
            <a:extLst>
              <a:ext uri="{FF2B5EF4-FFF2-40B4-BE49-F238E27FC236}">
                <a16:creationId xmlns:a16="http://schemas.microsoft.com/office/drawing/2014/main" id="{C09AFE57-4F17-48D5-A3C1-9A3119A79F38}"/>
              </a:ext>
            </a:extLst>
          </p:cNvPr>
          <p:cNvSpPr/>
          <p:nvPr/>
        </p:nvSpPr>
        <p:spPr>
          <a:xfrm>
            <a:off x="3686796" y="5146781"/>
            <a:ext cx="803743" cy="225500"/>
          </a:xfrm>
          <a:prstGeom prst="arc">
            <a:avLst>
              <a:gd name="adj1" fmla="val 10924212"/>
              <a:gd name="adj2" fmla="val 2117901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E28165A-D8BB-4C8D-B3BB-BF689D980C46}"/>
              </a:ext>
            </a:extLst>
          </p:cNvPr>
          <p:cNvSpPr txBox="1"/>
          <p:nvPr/>
        </p:nvSpPr>
        <p:spPr>
          <a:xfrm>
            <a:off x="3787389" y="5009202"/>
            <a:ext cx="60073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>
                <a:latin typeface="+mj-lt"/>
              </a:rPr>
              <a:t>Stored In</a:t>
            </a:r>
          </a:p>
        </p:txBody>
      </p:sp>
      <p:sp>
        <p:nvSpPr>
          <p:cNvPr id="45" name="Rounded Rectangle 65">
            <a:extLst>
              <a:ext uri="{FF2B5EF4-FFF2-40B4-BE49-F238E27FC236}">
                <a16:creationId xmlns:a16="http://schemas.microsoft.com/office/drawing/2014/main" id="{A9529F55-4C2A-481E-A0EE-BF22FA394427}"/>
              </a:ext>
            </a:extLst>
          </p:cNvPr>
          <p:cNvSpPr/>
          <p:nvPr/>
        </p:nvSpPr>
        <p:spPr>
          <a:xfrm>
            <a:off x="245108" y="3762526"/>
            <a:ext cx="2623032" cy="2779677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91440" rtlCol="0" anchor="t"/>
          <a:lstStyle/>
          <a:p>
            <a:pPr>
              <a:spcAft>
                <a:spcPts val="300"/>
              </a:spcAft>
            </a:pPr>
            <a:endParaRPr lang="en-US" sz="600" b="1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600" b="1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0F87F8B-1AF1-43F8-90EE-9E852B268134}"/>
              </a:ext>
            </a:extLst>
          </p:cNvPr>
          <p:cNvSpPr txBox="1"/>
          <p:nvPr/>
        </p:nvSpPr>
        <p:spPr>
          <a:xfrm>
            <a:off x="276538" y="3705590"/>
            <a:ext cx="915581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>
                <a:latin typeface="Century Gothic" panose="020B0502020202020204" pitchFamily="34" charset="0"/>
              </a:rPr>
              <a:t>Conditional Logic</a:t>
            </a:r>
          </a:p>
        </p:txBody>
      </p:sp>
      <p:sp>
        <p:nvSpPr>
          <p:cNvPr id="47" name="Rounded Rectangle 67">
            <a:extLst>
              <a:ext uri="{FF2B5EF4-FFF2-40B4-BE49-F238E27FC236}">
                <a16:creationId xmlns:a16="http://schemas.microsoft.com/office/drawing/2014/main" id="{1C2954D7-C0AD-4312-A1DF-80E7608900CC}"/>
              </a:ext>
            </a:extLst>
          </p:cNvPr>
          <p:cNvSpPr/>
          <p:nvPr/>
        </p:nvSpPr>
        <p:spPr>
          <a:xfrm>
            <a:off x="2331227" y="3719371"/>
            <a:ext cx="453657" cy="11739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>
                <a:solidFill>
                  <a:schemeClr val="tx1"/>
                </a:solidFill>
                <a:latin typeface="Century Gothic" panose="020B0502020202020204" pitchFamily="34" charset="0"/>
              </a:rPr>
              <a:t>Lesson 5</a:t>
            </a:r>
          </a:p>
        </p:txBody>
      </p:sp>
      <p:sp>
        <p:nvSpPr>
          <p:cNvPr id="48" name="Right Brace 47">
            <a:extLst>
              <a:ext uri="{FF2B5EF4-FFF2-40B4-BE49-F238E27FC236}">
                <a16:creationId xmlns:a16="http://schemas.microsoft.com/office/drawing/2014/main" id="{43C489A0-29A0-4506-B276-A31E8CDF40B3}"/>
              </a:ext>
            </a:extLst>
          </p:cNvPr>
          <p:cNvSpPr/>
          <p:nvPr/>
        </p:nvSpPr>
        <p:spPr>
          <a:xfrm>
            <a:off x="2234005" y="3926716"/>
            <a:ext cx="74967" cy="230704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7F0AC86-4314-4E6B-A158-10277D0FA09E}"/>
              </a:ext>
            </a:extLst>
          </p:cNvPr>
          <p:cNvSpPr txBox="1"/>
          <p:nvPr/>
        </p:nvSpPr>
        <p:spPr>
          <a:xfrm>
            <a:off x="2283568" y="3939649"/>
            <a:ext cx="62570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>
                <a:solidFill>
                  <a:srgbClr val="C00000"/>
                </a:solidFill>
                <a:latin typeface="+mj-lt"/>
              </a:rPr>
              <a:t>Required</a:t>
            </a:r>
          </a:p>
        </p:txBody>
      </p:sp>
      <p:sp>
        <p:nvSpPr>
          <p:cNvPr id="50" name="Right Brace 49">
            <a:extLst>
              <a:ext uri="{FF2B5EF4-FFF2-40B4-BE49-F238E27FC236}">
                <a16:creationId xmlns:a16="http://schemas.microsoft.com/office/drawing/2014/main" id="{F63184C9-2D2B-4773-B800-9BB5807EF90B}"/>
              </a:ext>
            </a:extLst>
          </p:cNvPr>
          <p:cNvSpPr/>
          <p:nvPr/>
        </p:nvSpPr>
        <p:spPr>
          <a:xfrm>
            <a:off x="2231911" y="4180107"/>
            <a:ext cx="77061" cy="744529"/>
          </a:xfrm>
          <a:prstGeom prst="rightBrac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3794189-BA59-4FC7-B265-7D8F8038FF7C}"/>
              </a:ext>
            </a:extLst>
          </p:cNvPr>
          <p:cNvSpPr txBox="1"/>
          <p:nvPr/>
        </p:nvSpPr>
        <p:spPr>
          <a:xfrm>
            <a:off x="2208601" y="4472140"/>
            <a:ext cx="66281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>
                <a:solidFill>
                  <a:srgbClr val="00B050"/>
                </a:solidFill>
                <a:latin typeface="+mj-lt"/>
              </a:rPr>
              <a:t>Optional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02A974F-8A8B-45A7-AFD4-2BA78CD88CAD}"/>
              </a:ext>
            </a:extLst>
          </p:cNvPr>
          <p:cNvSpPr txBox="1"/>
          <p:nvPr/>
        </p:nvSpPr>
        <p:spPr>
          <a:xfrm>
            <a:off x="298500" y="4995395"/>
            <a:ext cx="248638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>
                <a:latin typeface="+mj-lt"/>
              </a:rPr>
              <a:t>Only the first TRUE block of code will execute.</a:t>
            </a:r>
          </a:p>
        </p:txBody>
      </p:sp>
      <p:sp>
        <p:nvSpPr>
          <p:cNvPr id="53" name="Right Brace 52">
            <a:extLst>
              <a:ext uri="{FF2B5EF4-FFF2-40B4-BE49-F238E27FC236}">
                <a16:creationId xmlns:a16="http://schemas.microsoft.com/office/drawing/2014/main" id="{5A715DF8-BB8F-41ED-B9BC-76ED0883A79E}"/>
              </a:ext>
            </a:extLst>
          </p:cNvPr>
          <p:cNvSpPr/>
          <p:nvPr/>
        </p:nvSpPr>
        <p:spPr>
          <a:xfrm rot="10800000">
            <a:off x="726278" y="4195502"/>
            <a:ext cx="103951" cy="426868"/>
          </a:xfrm>
          <a:prstGeom prst="rightBrac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84F1C16-CE01-4C15-A589-A44E1EB9C563}"/>
              </a:ext>
            </a:extLst>
          </p:cNvPr>
          <p:cNvSpPr txBox="1"/>
          <p:nvPr/>
        </p:nvSpPr>
        <p:spPr>
          <a:xfrm>
            <a:off x="218926" y="4258024"/>
            <a:ext cx="5520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>
                <a:solidFill>
                  <a:srgbClr val="7030A0"/>
                </a:solidFill>
                <a:latin typeface="+mj-lt"/>
              </a:rPr>
              <a:t>Repeat as Needed</a:t>
            </a:r>
          </a:p>
        </p:txBody>
      </p:sp>
      <p:graphicFrame>
        <p:nvGraphicFramePr>
          <p:cNvPr id="55" name="Table 54">
            <a:extLst>
              <a:ext uri="{FF2B5EF4-FFF2-40B4-BE49-F238E27FC236}">
                <a16:creationId xmlns:a16="http://schemas.microsoft.com/office/drawing/2014/main" id="{8689F19A-E051-45E0-B848-E4A4AC24375B}"/>
              </a:ext>
            </a:extLst>
          </p:cNvPr>
          <p:cNvGraphicFramePr>
            <a:graphicFrameLocks noGrp="1"/>
          </p:cNvGraphicFramePr>
          <p:nvPr/>
        </p:nvGraphicFramePr>
        <p:xfrm>
          <a:off x="298499" y="5209938"/>
          <a:ext cx="2486385" cy="64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7470">
                  <a:extLst>
                    <a:ext uri="{9D8B030D-6E8A-4147-A177-3AD203B41FA5}">
                      <a16:colId xmlns:a16="http://schemas.microsoft.com/office/drawing/2014/main" val="1021263719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34102491"/>
                    </a:ext>
                  </a:extLst>
                </a:gridCol>
                <a:gridCol w="1079815">
                  <a:extLst>
                    <a:ext uri="{9D8B030D-6E8A-4147-A177-3AD203B41FA5}">
                      <a16:colId xmlns:a16="http://schemas.microsoft.com/office/drawing/2014/main" val="1084400755"/>
                    </a:ext>
                  </a:extLst>
                </a:gridCol>
              </a:tblGrid>
              <a:tr h="81617">
                <a:tc>
                  <a:txBody>
                    <a:bodyPr/>
                    <a:lstStyle/>
                    <a:p>
                      <a:r>
                        <a:rPr lang="en-US" sz="600" b="1"/>
                        <a:t>Relational Operator</a:t>
                      </a:r>
                      <a:endParaRPr lang="en-US" sz="6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latin typeface="+mn-lt"/>
                          <a:cs typeface="+mn-cs"/>
                        </a:rPr>
                        <a:t>Symbol</a:t>
                      </a:r>
                      <a:endParaRPr lang="en-US" sz="6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latin typeface="+mn-lt"/>
                          <a:cs typeface="+mn-cs"/>
                        </a:rPr>
                        <a:t>Example</a:t>
                      </a:r>
                      <a:endParaRPr lang="en-US" sz="6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2025016437"/>
                  </a:ext>
                </a:extLst>
              </a:tr>
              <a:tr h="81617">
                <a:tc>
                  <a:txBody>
                    <a:bodyPr/>
                    <a:lstStyle/>
                    <a:p>
                      <a:r>
                        <a:rPr lang="en-US" sz="600">
                          <a:latin typeface="+mj-lt"/>
                          <a:cs typeface="Courier New" panose="02070309020205020404" pitchFamily="49" charset="0"/>
                        </a:rPr>
                        <a:t>Equal To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==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name == ‘bob’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3446918"/>
                  </a:ext>
                </a:extLst>
              </a:tr>
              <a:tr h="81617">
                <a:tc>
                  <a:txBody>
                    <a:bodyPr/>
                    <a:lstStyle/>
                    <a:p>
                      <a:r>
                        <a:rPr lang="en-US" sz="600">
                          <a:latin typeface="+mj-lt"/>
                          <a:cs typeface="Courier New" panose="02070309020205020404" pitchFamily="49" charset="0"/>
                        </a:rPr>
                        <a:t>Not Equal To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!=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 != 5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422999997"/>
                  </a:ext>
                </a:extLst>
              </a:tr>
              <a:tr h="81617">
                <a:tc>
                  <a:txBody>
                    <a:bodyPr/>
                    <a:lstStyle/>
                    <a:p>
                      <a:r>
                        <a:rPr lang="en-US" sz="600">
                          <a:latin typeface="+mj-lt"/>
                          <a:cs typeface="Courier New" panose="02070309020205020404" pitchFamily="49" charset="0"/>
                        </a:rPr>
                        <a:t>Greater Than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&gt;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2023</a:t>
                      </a:r>
                      <a:r>
                        <a:rPr lang="en-US" sz="600" baseline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&gt; 2006</a:t>
                      </a:r>
                      <a:endParaRPr lang="en-US" sz="60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4142781715"/>
                  </a:ext>
                </a:extLst>
              </a:tr>
              <a:tr h="81617">
                <a:tc>
                  <a:txBody>
                    <a:bodyPr/>
                    <a:lstStyle/>
                    <a:p>
                      <a:r>
                        <a:rPr lang="en-US" sz="600">
                          <a:latin typeface="+mj-lt"/>
                          <a:cs typeface="Courier New" panose="02070309020205020404" pitchFamily="49" charset="0"/>
                        </a:rPr>
                        <a:t>Greater Than or Equal To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&gt;=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gpa &gt;= 2.0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1521998971"/>
                  </a:ext>
                </a:extLst>
              </a:tr>
              <a:tr h="81617">
                <a:tc>
                  <a:txBody>
                    <a:bodyPr/>
                    <a:lstStyle/>
                    <a:p>
                      <a:r>
                        <a:rPr lang="en-US" sz="600">
                          <a:latin typeface="+mj-lt"/>
                          <a:cs typeface="Courier New" panose="02070309020205020404" pitchFamily="49" charset="0"/>
                        </a:rPr>
                        <a:t>Less Than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&lt;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21 &lt; </a:t>
                      </a:r>
                      <a:r>
                        <a:rPr lang="en-US" sz="60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your_age</a:t>
                      </a:r>
                      <a:endParaRPr lang="en-US" sz="60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888188869"/>
                  </a:ext>
                </a:extLst>
              </a:tr>
              <a:tr h="81617">
                <a:tc>
                  <a:txBody>
                    <a:bodyPr/>
                    <a:lstStyle/>
                    <a:p>
                      <a:r>
                        <a:rPr lang="en-US" sz="600">
                          <a:latin typeface="+mj-lt"/>
                          <a:cs typeface="Courier New" panose="02070309020205020404" pitchFamily="49" charset="0"/>
                        </a:rPr>
                        <a:t>Less Than or Equal To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&lt;=</a:t>
                      </a:r>
                    </a:p>
                  </a:txBody>
                  <a:tcPr marL="27432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</a:t>
                      </a:r>
                    </a:p>
                  </a:txBody>
                  <a:tcPr marL="27432" marR="0" marT="0" marB="0"/>
                </a:tc>
                <a:extLst>
                  <a:ext uri="{0D108BD9-81ED-4DB2-BD59-A6C34878D82A}">
                    <a16:rowId xmlns:a16="http://schemas.microsoft.com/office/drawing/2014/main" val="508067343"/>
                  </a:ext>
                </a:extLst>
              </a:tr>
            </a:tbl>
          </a:graphicData>
        </a:graphic>
      </p:graphicFrame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333D0420-F634-4EF0-A7C6-F05DD99E6096}"/>
              </a:ext>
            </a:extLst>
          </p:cNvPr>
          <p:cNvGraphicFramePr>
            <a:graphicFrameLocks noGrp="1"/>
          </p:cNvGraphicFramePr>
          <p:nvPr/>
        </p:nvGraphicFramePr>
        <p:xfrm>
          <a:off x="298499" y="5922804"/>
          <a:ext cx="2486385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5537">
                  <a:extLst>
                    <a:ext uri="{9D8B030D-6E8A-4147-A177-3AD203B41FA5}">
                      <a16:colId xmlns:a16="http://schemas.microsoft.com/office/drawing/2014/main" val="1021263719"/>
                    </a:ext>
                  </a:extLst>
                </a:gridCol>
                <a:gridCol w="1071033">
                  <a:extLst>
                    <a:ext uri="{9D8B030D-6E8A-4147-A177-3AD203B41FA5}">
                      <a16:colId xmlns:a16="http://schemas.microsoft.com/office/drawing/2014/main" val="34102491"/>
                    </a:ext>
                  </a:extLst>
                </a:gridCol>
                <a:gridCol w="1079815">
                  <a:extLst>
                    <a:ext uri="{9D8B030D-6E8A-4147-A177-3AD203B41FA5}">
                      <a16:colId xmlns:a16="http://schemas.microsoft.com/office/drawing/2014/main" val="1084400755"/>
                    </a:ext>
                  </a:extLst>
                </a:gridCol>
              </a:tblGrid>
              <a:tr h="70410">
                <a:tc>
                  <a:txBody>
                    <a:bodyPr/>
                    <a:lstStyle/>
                    <a:p>
                      <a:pPr algn="ctr"/>
                      <a:r>
                        <a:rPr lang="en-US" sz="600" b="1"/>
                        <a:t>Logical Operator</a:t>
                      </a:r>
                      <a:endParaRPr lang="en-US" sz="6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latin typeface="+mn-lt"/>
                          <a:cs typeface="+mn-cs"/>
                        </a:rPr>
                        <a:t>Description</a:t>
                      </a:r>
                      <a:endParaRPr lang="en-US" sz="6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latin typeface="+mn-lt"/>
                          <a:cs typeface="+mn-cs"/>
                        </a:rPr>
                        <a:t>Example</a:t>
                      </a:r>
                      <a:endParaRPr lang="en-US" sz="600" b="1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27432" marR="0" marT="0" marB="0" anchor="ctr"/>
                </a:tc>
                <a:extLst>
                  <a:ext uri="{0D108BD9-81ED-4DB2-BD59-A6C34878D82A}">
                    <a16:rowId xmlns:a16="http://schemas.microsoft.com/office/drawing/2014/main" val="2025016437"/>
                  </a:ext>
                </a:extLst>
              </a:tr>
              <a:tr h="70410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+mj-lt"/>
                          <a:cs typeface="Courier New" panose="02070309020205020404" pitchFamily="49" charset="0"/>
                        </a:rPr>
                        <a:t>and</a:t>
                      </a: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+mj-lt"/>
                          <a:cs typeface="Courier New" panose="02070309020205020404" pitchFamily="49" charset="0"/>
                        </a:rPr>
                        <a:t>True if BOTH conditions are True</a:t>
                      </a: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GPA &gt;= 3.0 and GPA &lt;= 4.0</a:t>
                      </a:r>
                    </a:p>
                  </a:txBody>
                  <a:tcPr marL="27432" marR="0" marT="0" marB="0" anchor="ctr"/>
                </a:tc>
                <a:extLst>
                  <a:ext uri="{0D108BD9-81ED-4DB2-BD59-A6C34878D82A}">
                    <a16:rowId xmlns:a16="http://schemas.microsoft.com/office/drawing/2014/main" val="13446918"/>
                  </a:ext>
                </a:extLst>
              </a:tr>
              <a:tr h="70410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+mj-lt"/>
                          <a:cs typeface="Courier New" panose="02070309020205020404" pitchFamily="49" charset="0"/>
                        </a:rPr>
                        <a:t>or</a:t>
                      </a: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+mj-lt"/>
                          <a:cs typeface="Courier New" panose="02070309020205020404" pitchFamily="49" charset="0"/>
                        </a:rPr>
                        <a:t>True if either condition is True</a:t>
                      </a: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GPA &lt; 2.0</a:t>
                      </a:r>
                      <a:r>
                        <a:rPr lang="en-US" sz="600" baseline="0" dirty="0">
                          <a:latin typeface="+mj-lt"/>
                          <a:cs typeface="Courier New" panose="02070309020205020404" pitchFamily="49" charset="0"/>
                        </a:rPr>
                        <a:t> or PEA &lt; 2.0 or MPA &lt; 2.0</a:t>
                      </a:r>
                      <a:endParaRPr lang="en-US" sz="600" dirty="0">
                        <a:latin typeface="+mj-lt"/>
                        <a:cs typeface="Courier New" panose="02070309020205020404" pitchFamily="49" charset="0"/>
                      </a:endParaRPr>
                    </a:p>
                  </a:txBody>
                  <a:tcPr marL="27432" marR="0" marT="0" marB="0" anchor="ctr"/>
                </a:tc>
                <a:extLst>
                  <a:ext uri="{0D108BD9-81ED-4DB2-BD59-A6C34878D82A}">
                    <a16:rowId xmlns:a16="http://schemas.microsoft.com/office/drawing/2014/main" val="1422999997"/>
                  </a:ext>
                </a:extLst>
              </a:tr>
              <a:tr h="70410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+mj-lt"/>
                          <a:cs typeface="Courier New" panose="02070309020205020404" pitchFamily="49" charset="0"/>
                        </a:rPr>
                        <a:t>not</a:t>
                      </a: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latin typeface="+mj-lt"/>
                          <a:cs typeface="Courier New" panose="02070309020205020404" pitchFamily="49" charset="0"/>
                        </a:rPr>
                        <a:t>True if the condition is not True</a:t>
                      </a:r>
                    </a:p>
                  </a:txBody>
                  <a:tcPr marL="27432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latin typeface="+mj-lt"/>
                          <a:cs typeface="Courier New" panose="02070309020205020404" pitchFamily="49" charset="0"/>
                        </a:rPr>
                        <a:t>not (GPA &lt; 2.0)</a:t>
                      </a:r>
                    </a:p>
                  </a:txBody>
                  <a:tcPr marL="27432" marR="0" marT="0" marB="0" anchor="ctr"/>
                </a:tc>
                <a:extLst>
                  <a:ext uri="{0D108BD9-81ED-4DB2-BD59-A6C34878D82A}">
                    <a16:rowId xmlns:a16="http://schemas.microsoft.com/office/drawing/2014/main" val="4142781715"/>
                  </a:ext>
                </a:extLst>
              </a:tr>
            </a:tbl>
          </a:graphicData>
        </a:graphic>
      </p:graphicFrame>
      <p:sp>
        <p:nvSpPr>
          <p:cNvPr id="57" name="Rectangle 56">
            <a:extLst>
              <a:ext uri="{FF2B5EF4-FFF2-40B4-BE49-F238E27FC236}">
                <a16:creationId xmlns:a16="http://schemas.microsoft.com/office/drawing/2014/main" id="{F3AE9626-A164-40E0-B430-92B6AE7BC792}"/>
              </a:ext>
            </a:extLst>
          </p:cNvPr>
          <p:cNvSpPr/>
          <p:nvPr/>
        </p:nvSpPr>
        <p:spPr>
          <a:xfrm>
            <a:off x="738025" y="3866798"/>
            <a:ext cx="18814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 LOGICAL TEST(S):</a:t>
            </a: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DO WHEN ABOVE IS TRUE</a:t>
            </a: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elif LOGICAL TEST(S):</a:t>
            </a: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DO WHEN ABOVE IS TRUE</a:t>
            </a: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 . .</a:t>
            </a: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else:</a:t>
            </a: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DO IF NOTHING IS TRUE</a:t>
            </a:r>
          </a:p>
        </p:txBody>
      </p:sp>
    </p:spTree>
    <p:extLst>
      <p:ext uri="{BB962C8B-B14F-4D97-AF65-F5344CB8AC3E}">
        <p14:creationId xmlns:p14="http://schemas.microsoft.com/office/powerpoint/2010/main" val="1800110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0">
            <a:extLst>
              <a:ext uri="{FF2B5EF4-FFF2-40B4-BE49-F238E27FC236}">
                <a16:creationId xmlns:a16="http://schemas.microsoft.com/office/drawing/2014/main" id="{F7BB3FD7-6371-42B8-97AC-82397ADEA913}"/>
              </a:ext>
            </a:extLst>
          </p:cNvPr>
          <p:cNvSpPr/>
          <p:nvPr/>
        </p:nvSpPr>
        <p:spPr>
          <a:xfrm>
            <a:off x="123326" y="110240"/>
            <a:ext cx="2628498" cy="3977062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print(‘hello world’)   # Text Only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hello world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print(my_variable)     # Variables Only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12345</a:t>
            </a:r>
            <a:b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600" i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(assuming my_variable = 12345)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print(‘hello’, name)   # Combining text/vars 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hello Bob</a:t>
            </a: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700" i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600" i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(assuming name = ‘Bob’)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print(my_variable + 1) # Math Expression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12346</a:t>
            </a:r>
            <a:b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600" i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(assuming my_variable = 12345)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print(‘hello’, end=‘’) # Removes New Line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hello world</a:t>
            </a:r>
            <a:endParaRPr lang="en-US" sz="6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7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String Concatenation</a:t>
            </a: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print(‘You are ’ + str(age) + ‘years old’)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i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(Use str() to convert non-strings to strings)</a:t>
            </a:r>
          </a:p>
          <a:p>
            <a:pPr>
              <a:spcAft>
                <a:spcPts val="300"/>
              </a:spcAft>
            </a:pP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Formatted Printing </a:t>
            </a: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(%d = integer, %f = float, %s = string)</a:t>
            </a:r>
          </a:p>
          <a:p>
            <a:pPr>
              <a:spcAft>
                <a:spcPts val="300"/>
              </a:spcAft>
            </a:pP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print(‘hi </a:t>
            </a:r>
            <a:r>
              <a:rPr lang="en-US" sz="7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%d </a:t>
            </a:r>
            <a:r>
              <a:rPr lang="en-US" sz="7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%0.2f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7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%s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’ % (</a:t>
            </a:r>
            <a:r>
              <a:rPr lang="en-US" sz="700" b="1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7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2.3456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7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‘Bob’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hi</a:t>
            </a: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 2.35 Bob</a:t>
            </a:r>
          </a:p>
          <a:p>
            <a:pPr>
              <a:spcAft>
                <a:spcPts val="300"/>
              </a:spcAft>
            </a:pP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sz="7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Special Characters</a:t>
            </a: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 = New Line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\t = Tab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\\ = the ‘\’ character</a:t>
            </a:r>
          </a:p>
          <a:p>
            <a:pPr>
              <a:spcAft>
                <a:spcPts val="300"/>
              </a:spcAft>
            </a:pP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Options</a:t>
            </a:r>
            <a:br>
              <a:rPr lang="en-US" sz="7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end=‘\n’	#Last character</a:t>
            </a:r>
            <a:b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sep=’ ‘ #Separator between commas</a:t>
            </a:r>
          </a:p>
        </p:txBody>
      </p:sp>
      <p:sp>
        <p:nvSpPr>
          <p:cNvPr id="5" name="Rounded Rectangle 37">
            <a:extLst>
              <a:ext uri="{FF2B5EF4-FFF2-40B4-BE49-F238E27FC236}">
                <a16:creationId xmlns:a16="http://schemas.microsoft.com/office/drawing/2014/main" id="{1B8730E7-F62A-4494-A96F-AEF06CCFD236}"/>
              </a:ext>
            </a:extLst>
          </p:cNvPr>
          <p:cNvSpPr/>
          <p:nvPr/>
        </p:nvSpPr>
        <p:spPr>
          <a:xfrm>
            <a:off x="2936859" y="157645"/>
            <a:ext cx="3620573" cy="362066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endParaRPr lang="en-US" sz="6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321EE5-FB3A-4C69-A4C0-C553E427A6E5}"/>
              </a:ext>
            </a:extLst>
          </p:cNvPr>
          <p:cNvSpPr txBox="1"/>
          <p:nvPr/>
        </p:nvSpPr>
        <p:spPr>
          <a:xfrm>
            <a:off x="2991194" y="110240"/>
            <a:ext cx="915581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>
                <a:latin typeface="Century Gothic" panose="020B0502020202020204" pitchFamily="34" charset="0"/>
              </a:rPr>
              <a:t>Random Numbers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328AD5-41A7-4562-B97F-52248DBFB115}"/>
              </a:ext>
            </a:extLst>
          </p:cNvPr>
          <p:cNvSpPr/>
          <p:nvPr/>
        </p:nvSpPr>
        <p:spPr>
          <a:xfrm>
            <a:off x="3030459" y="241052"/>
            <a:ext cx="35269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  <a:t>x = random.random()          # x assigned a random float; 0.0 &lt;= x &lt; 1.0</a:t>
            </a:r>
            <a:b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600">
                <a:latin typeface="Courier New" panose="02070309020205020404" pitchFamily="49" charset="0"/>
                <a:cs typeface="Courier New" panose="02070309020205020404" pitchFamily="49" charset="0"/>
              </a:rPr>
              <a:t>x = random.randint(min, max) # x assigned a random int; min &lt;= x &lt;= max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21BD6D-2BC6-456B-8C30-BBA2665D2074}"/>
              </a:ext>
            </a:extLst>
          </p:cNvPr>
          <p:cNvSpPr/>
          <p:nvPr/>
        </p:nvSpPr>
        <p:spPr>
          <a:xfrm>
            <a:off x="2973778" y="140258"/>
            <a:ext cx="3597382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600" b="1">
                <a:latin typeface="Courier New" panose="02070309020205020404" pitchFamily="49" charset="0"/>
                <a:cs typeface="Courier New" panose="02070309020205020404" pitchFamily="49" charset="0"/>
              </a:rPr>
              <a:t>Included in the Random Module</a:t>
            </a:r>
          </a:p>
        </p:txBody>
      </p:sp>
      <p:sp>
        <p:nvSpPr>
          <p:cNvPr id="9" name="Rounded Rectangle 39">
            <a:extLst>
              <a:ext uri="{FF2B5EF4-FFF2-40B4-BE49-F238E27FC236}">
                <a16:creationId xmlns:a16="http://schemas.microsoft.com/office/drawing/2014/main" id="{19FCCEC9-8CFC-4603-98BB-E40FE76FFF7E}"/>
              </a:ext>
            </a:extLst>
          </p:cNvPr>
          <p:cNvSpPr/>
          <p:nvPr/>
        </p:nvSpPr>
        <p:spPr>
          <a:xfrm>
            <a:off x="6058909" y="113656"/>
            <a:ext cx="453657" cy="11739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>
                <a:solidFill>
                  <a:schemeClr val="tx1"/>
                </a:solidFill>
                <a:latin typeface="Century Gothic" panose="020B0502020202020204" pitchFamily="34" charset="0"/>
              </a:rPr>
              <a:t>Lesson 6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7AA114-A42E-4A03-AA57-43B3FC3A98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94"/>
          <a:stretch/>
        </p:blipFill>
        <p:spPr>
          <a:xfrm>
            <a:off x="3324231" y="6380878"/>
            <a:ext cx="1550831" cy="7722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B17AC6E-92F5-495B-BF5B-51144377E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8177" y="6157712"/>
            <a:ext cx="1173953" cy="5608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CB05AC6-B7C0-4842-96CD-27BB556AFFFD}"/>
              </a:ext>
            </a:extLst>
          </p:cNvPr>
          <p:cNvSpPr txBox="1"/>
          <p:nvPr/>
        </p:nvSpPr>
        <p:spPr>
          <a:xfrm>
            <a:off x="5071533" y="4733943"/>
            <a:ext cx="441493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>
                <a:solidFill>
                  <a:srgbClr val="0070C0"/>
                </a:solidFill>
                <a:latin typeface="Century Gothic" panose="020B0502020202020204" pitchFamily="34" charset="0"/>
              </a:rPr>
              <a:t>For Loop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45FE52-26C6-4A89-BB3E-35489E740B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2747" y="5262946"/>
            <a:ext cx="889489" cy="742118"/>
          </a:xfrm>
          <a:prstGeom prst="rect">
            <a:avLst/>
          </a:prstGeom>
        </p:spPr>
      </p:pic>
      <p:sp>
        <p:nvSpPr>
          <p:cNvPr id="15" name="Rounded Rectangle 60">
            <a:extLst>
              <a:ext uri="{FF2B5EF4-FFF2-40B4-BE49-F238E27FC236}">
                <a16:creationId xmlns:a16="http://schemas.microsoft.com/office/drawing/2014/main" id="{B9243F7E-9029-40DF-A3B8-7370DC54ACAC}"/>
              </a:ext>
            </a:extLst>
          </p:cNvPr>
          <p:cNvSpPr/>
          <p:nvPr/>
        </p:nvSpPr>
        <p:spPr>
          <a:xfrm>
            <a:off x="3174408" y="4480753"/>
            <a:ext cx="3624324" cy="3349054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91440" rtlCol="0" anchor="t"/>
          <a:lstStyle/>
          <a:p>
            <a:pPr>
              <a:spcAft>
                <a:spcPts val="300"/>
              </a:spcAft>
            </a:pPr>
            <a:endParaRPr lang="en-US" sz="600" b="1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54B609-5A1D-49D0-ACA6-A7FB42D768B2}"/>
              </a:ext>
            </a:extLst>
          </p:cNvPr>
          <p:cNvSpPr txBox="1"/>
          <p:nvPr/>
        </p:nvSpPr>
        <p:spPr>
          <a:xfrm>
            <a:off x="3222018" y="4428859"/>
            <a:ext cx="915581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>
                <a:latin typeface="Century Gothic" panose="020B0502020202020204" pitchFamily="34" charset="0"/>
              </a:rPr>
              <a:t>Loops / Iteration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CC76554-4F81-4FB4-BCAC-CC1C5F14CA15}"/>
              </a:ext>
            </a:extLst>
          </p:cNvPr>
          <p:cNvSpPr/>
          <p:nvPr/>
        </p:nvSpPr>
        <p:spPr>
          <a:xfrm>
            <a:off x="3174408" y="4534203"/>
            <a:ext cx="362432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800">
                <a:latin typeface="+mj-lt"/>
                <a:cs typeface="Courier New" panose="02070309020205020404" pitchFamily="49" charset="0"/>
              </a:rPr>
              <a:t>Loops allow a group of statements to be executed multiple times.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522C8C2-9662-4AE5-9A15-0F86F17D3780}"/>
              </a:ext>
            </a:extLst>
          </p:cNvPr>
          <p:cNvSpPr/>
          <p:nvPr/>
        </p:nvSpPr>
        <p:spPr>
          <a:xfrm>
            <a:off x="3222017" y="4814719"/>
            <a:ext cx="17609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>
                <a:latin typeface="+mj-lt"/>
                <a:cs typeface="Courier New" panose="02070309020205020404" pitchFamily="49" charset="0"/>
              </a:rPr>
              <a:t>Continues executing the same sequence of code as long as the test condition evaluates to </a:t>
            </a:r>
            <a:r>
              <a:rPr lang="en-US" sz="600" b="1">
                <a:latin typeface="+mj-lt"/>
                <a:cs typeface="Courier New" panose="02070309020205020404" pitchFamily="49" charset="0"/>
              </a:rPr>
              <a:t>True</a:t>
            </a:r>
            <a:r>
              <a:rPr lang="en-US" sz="600">
                <a:latin typeface="+mj-lt"/>
                <a:cs typeface="Courier New" panose="02070309020205020404" pitchFamily="49" charset="0"/>
              </a:rPr>
              <a:t>.  </a:t>
            </a:r>
            <a:endParaRPr lang="en-US" sz="80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FE33D1-3A0D-475D-B37B-7B7DB95C416E}"/>
              </a:ext>
            </a:extLst>
          </p:cNvPr>
          <p:cNvSpPr txBox="1"/>
          <p:nvPr/>
        </p:nvSpPr>
        <p:spPr>
          <a:xfrm>
            <a:off x="3467148" y="5217372"/>
            <a:ext cx="144997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Initialize</a:t>
            </a:r>
            <a:r>
              <a:rPr lang="en-US" sz="600">
                <a:solidFill>
                  <a:schemeClr val="accent6">
                    <a:lumMod val="50000"/>
                  </a:schemeClr>
                </a:solidFill>
                <a:latin typeface="+mj-lt"/>
              </a:rPr>
              <a:t> the loop control variable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A2E7E2-7C9C-445A-8332-99CF00B267FA}"/>
              </a:ext>
            </a:extLst>
          </p:cNvPr>
          <p:cNvSpPr txBox="1"/>
          <p:nvPr/>
        </p:nvSpPr>
        <p:spPr>
          <a:xfrm>
            <a:off x="3818479" y="5401041"/>
            <a:ext cx="111621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Test</a:t>
            </a:r>
            <a:r>
              <a:rPr lang="en-US" sz="600">
                <a:solidFill>
                  <a:schemeClr val="accent6">
                    <a:lumMod val="50000"/>
                  </a:schemeClr>
                </a:solidFill>
                <a:latin typeface="+mj-lt"/>
              </a:rPr>
              <a:t> the loop control variable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BF4264-B431-46D9-AB30-C3A9748E7AE5}"/>
              </a:ext>
            </a:extLst>
          </p:cNvPr>
          <p:cNvSpPr txBox="1"/>
          <p:nvPr/>
        </p:nvSpPr>
        <p:spPr>
          <a:xfrm>
            <a:off x="4116934" y="5611280"/>
            <a:ext cx="8177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Execute</a:t>
            </a:r>
            <a:r>
              <a:rPr lang="en-US" sz="600">
                <a:solidFill>
                  <a:schemeClr val="accent6">
                    <a:lumMod val="50000"/>
                  </a:schemeClr>
                </a:solidFill>
                <a:latin typeface="+mj-lt"/>
              </a:rPr>
              <a:t> Statements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B02D44-1E4E-44FB-9146-960542CA7C15}"/>
              </a:ext>
            </a:extLst>
          </p:cNvPr>
          <p:cNvSpPr txBox="1"/>
          <p:nvPr/>
        </p:nvSpPr>
        <p:spPr>
          <a:xfrm>
            <a:off x="3829463" y="5847508"/>
            <a:ext cx="110523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Modify</a:t>
            </a:r>
            <a:r>
              <a:rPr lang="en-US" sz="600">
                <a:solidFill>
                  <a:schemeClr val="accent6">
                    <a:lumMod val="50000"/>
                  </a:schemeClr>
                </a:solidFill>
                <a:latin typeface="+mj-lt"/>
              </a:rPr>
              <a:t> Loop Control Variable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488B8A1-CF69-4F6D-9620-99FC2C20893E}"/>
              </a:ext>
            </a:extLst>
          </p:cNvPr>
          <p:cNvSpPr/>
          <p:nvPr/>
        </p:nvSpPr>
        <p:spPr>
          <a:xfrm>
            <a:off x="5009791" y="4814719"/>
            <a:ext cx="1760287" cy="474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>
                <a:latin typeface="+mj-lt"/>
                <a:cs typeface="Courier New" panose="02070309020205020404" pitchFamily="49" charset="0"/>
              </a:rPr>
              <a:t>Repeats a predetermined number of times, or iterates over a sequence (e.g., a list).</a:t>
            </a:r>
          </a:p>
          <a:p>
            <a:pPr algn="just">
              <a:spcAft>
                <a:spcPts val="100"/>
              </a:spcAft>
            </a:pPr>
            <a:r>
              <a:rPr lang="en-US" sz="600">
                <a:latin typeface="+mj-lt"/>
                <a:cs typeface="Courier New" panose="02070309020205020404" pitchFamily="49" charset="0"/>
              </a:rPr>
              <a:t>For loops are useful when you know in advance how many times the loop needs to execute.</a:t>
            </a:r>
            <a:endParaRPr lang="en-US" sz="800">
              <a:latin typeface="+mj-lt"/>
              <a:cs typeface="Courier New" panose="02070309020205020404" pitchFamily="49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2ABD763-35C8-4190-8C39-4CE9B2D0EA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62300" y="5447647"/>
            <a:ext cx="934236" cy="39603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2CEB088-EEF8-43E0-8AD4-E8B3EEF1DD32}"/>
              </a:ext>
            </a:extLst>
          </p:cNvPr>
          <p:cNvSpPr txBox="1"/>
          <p:nvPr/>
        </p:nvSpPr>
        <p:spPr>
          <a:xfrm>
            <a:off x="3289939" y="4728679"/>
            <a:ext cx="501238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>
                <a:solidFill>
                  <a:srgbClr val="0070C0"/>
                </a:solidFill>
                <a:latin typeface="Century Gothic" panose="020B0502020202020204" pitchFamily="34" charset="0"/>
              </a:rPr>
              <a:t>While Loop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B055D0-C305-4AB7-B3F3-FD2555F35F6B}"/>
              </a:ext>
            </a:extLst>
          </p:cNvPr>
          <p:cNvSpPr txBox="1"/>
          <p:nvPr/>
        </p:nvSpPr>
        <p:spPr>
          <a:xfrm>
            <a:off x="5971262" y="5386555"/>
            <a:ext cx="8438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Initialize, Test, and Modify </a:t>
            </a:r>
            <a:r>
              <a:rPr lang="en-US" sz="600">
                <a:solidFill>
                  <a:schemeClr val="accent6">
                    <a:lumMod val="50000"/>
                  </a:schemeClr>
                </a:solidFill>
                <a:latin typeface="+mj-lt"/>
              </a:rPr>
              <a:t>occurs here.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3F4BA31-9613-455E-BC23-3922081530DF}"/>
              </a:ext>
            </a:extLst>
          </p:cNvPr>
          <p:cNvSpPr/>
          <p:nvPr/>
        </p:nvSpPr>
        <p:spPr>
          <a:xfrm>
            <a:off x="4972910" y="5295471"/>
            <a:ext cx="1839550" cy="161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en-US" sz="450" b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 #1) Using a for loop to count from 0 - 9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A91CA80-011C-4DD7-A72C-781E49337905}"/>
              </a:ext>
            </a:extLst>
          </p:cNvPr>
          <p:cNvSpPr/>
          <p:nvPr/>
        </p:nvSpPr>
        <p:spPr>
          <a:xfrm>
            <a:off x="3162217" y="5124628"/>
            <a:ext cx="1839550" cy="161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en-US" sz="450" b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 #1) Using a while loop to count from 0 - 9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74B491D-5831-42C6-B387-8B553FD99EF7}"/>
              </a:ext>
            </a:extLst>
          </p:cNvPr>
          <p:cNvSpPr txBox="1"/>
          <p:nvPr/>
        </p:nvSpPr>
        <p:spPr>
          <a:xfrm>
            <a:off x="5968384" y="5641091"/>
            <a:ext cx="8177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Execute</a:t>
            </a:r>
            <a:r>
              <a:rPr lang="en-US" sz="600">
                <a:solidFill>
                  <a:schemeClr val="accent6">
                    <a:lumMod val="50000"/>
                  </a:schemeClr>
                </a:solidFill>
                <a:latin typeface="+mj-lt"/>
              </a:rPr>
              <a:t> Statements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072A6AB-0D16-4015-BC5B-D56EE65ADEA7}"/>
              </a:ext>
            </a:extLst>
          </p:cNvPr>
          <p:cNvSpPr/>
          <p:nvPr/>
        </p:nvSpPr>
        <p:spPr>
          <a:xfrm>
            <a:off x="3215077" y="6115822"/>
            <a:ext cx="173383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en-US" sz="450" b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 #2) Input Validation (keep getting values from the user until the user types -1)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F2236E0-8599-495B-8A47-6E50CD615800}"/>
              </a:ext>
            </a:extLst>
          </p:cNvPr>
          <p:cNvCxnSpPr>
            <a:cxnSpLocks/>
          </p:cNvCxnSpPr>
          <p:nvPr/>
        </p:nvCxnSpPr>
        <p:spPr>
          <a:xfrm>
            <a:off x="3255503" y="6075182"/>
            <a:ext cx="164536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F862F74-2D65-4292-AE55-97FCAA32B13C}"/>
              </a:ext>
            </a:extLst>
          </p:cNvPr>
          <p:cNvCxnSpPr>
            <a:cxnSpLocks/>
          </p:cNvCxnSpPr>
          <p:nvPr/>
        </p:nvCxnSpPr>
        <p:spPr>
          <a:xfrm flipV="1">
            <a:off x="5001767" y="4755247"/>
            <a:ext cx="0" cy="2836305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08BF25A-D094-490F-807B-DCC95FF044F5}"/>
              </a:ext>
            </a:extLst>
          </p:cNvPr>
          <p:cNvSpPr txBox="1"/>
          <p:nvPr/>
        </p:nvSpPr>
        <p:spPr>
          <a:xfrm>
            <a:off x="4151334" y="6287979"/>
            <a:ext cx="8871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Initialize</a:t>
            </a:r>
            <a:r>
              <a:rPr lang="en-US" sz="600">
                <a:solidFill>
                  <a:schemeClr val="accent6">
                    <a:lumMod val="50000"/>
                  </a:schemeClr>
                </a:solidFill>
                <a:latin typeface="+mj-lt"/>
              </a:rPr>
              <a:t> the loop control variable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957BEA-1C18-4D8C-913B-5C4E927E584C}"/>
              </a:ext>
            </a:extLst>
          </p:cNvPr>
          <p:cNvSpPr txBox="1"/>
          <p:nvPr/>
        </p:nvSpPr>
        <p:spPr>
          <a:xfrm>
            <a:off x="4097834" y="6494854"/>
            <a:ext cx="83094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Test</a:t>
            </a:r>
            <a:endParaRPr lang="en-US" sz="60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4A8CB4D-1762-47A1-B996-0703CD71103B}"/>
              </a:ext>
            </a:extLst>
          </p:cNvPr>
          <p:cNvSpPr txBox="1"/>
          <p:nvPr/>
        </p:nvSpPr>
        <p:spPr>
          <a:xfrm>
            <a:off x="3507964" y="6725002"/>
            <a:ext cx="73903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Execute</a:t>
            </a:r>
            <a:endParaRPr lang="en-US" sz="60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F2DB8D5-1D1B-4BF9-AFBE-A6A1F8F685C6}"/>
              </a:ext>
            </a:extLst>
          </p:cNvPr>
          <p:cNvSpPr txBox="1"/>
          <p:nvPr/>
        </p:nvSpPr>
        <p:spPr>
          <a:xfrm>
            <a:off x="4448678" y="6957642"/>
            <a:ext cx="4049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Modify</a:t>
            </a:r>
            <a:endParaRPr lang="en-US" sz="60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1E046A1-90EC-48C2-9CBB-CCA2C4E1C7DA}"/>
              </a:ext>
            </a:extLst>
          </p:cNvPr>
          <p:cNvSpPr/>
          <p:nvPr/>
        </p:nvSpPr>
        <p:spPr>
          <a:xfrm>
            <a:off x="3204803" y="7147101"/>
            <a:ext cx="1760913" cy="382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en-US" sz="600">
                <a:latin typeface="+mj-lt"/>
                <a:cs typeface="Courier New" panose="02070309020205020404" pitchFamily="49" charset="0"/>
              </a:rPr>
              <a:t>This loop will repeat until the user provides the required value </a:t>
            </a:r>
            <a:r>
              <a:rPr lang="en-US" sz="600" i="1">
                <a:latin typeface="+mj-lt"/>
                <a:cs typeface="Courier New" panose="02070309020205020404" pitchFamily="49" charset="0"/>
              </a:rPr>
              <a:t>(i.e., </a:t>
            </a:r>
            <a:r>
              <a:rPr lang="en-US" sz="600">
                <a:latin typeface="+mj-lt"/>
                <a:cs typeface="Courier New" panose="02070309020205020404" pitchFamily="49" charset="0"/>
              </a:rPr>
              <a:t>-1, in this case)</a:t>
            </a:r>
            <a:r>
              <a:rPr lang="en-US" sz="600" i="1">
                <a:latin typeface="+mj-lt"/>
                <a:cs typeface="Courier New" panose="02070309020205020404" pitchFamily="49" charset="0"/>
              </a:rPr>
              <a:t>.</a:t>
            </a:r>
          </a:p>
          <a:p>
            <a:pPr algn="ctr">
              <a:spcAft>
                <a:spcPts val="100"/>
              </a:spcAft>
            </a:pPr>
            <a:r>
              <a:rPr lang="en-US" sz="600">
                <a:latin typeface="+mj-lt"/>
                <a:cs typeface="Courier New" panose="02070309020205020404" pitchFamily="49" charset="0"/>
              </a:rPr>
              <a:t>Here, </a:t>
            </a:r>
            <a:r>
              <a:rPr lang="en-US" sz="600" err="1">
                <a:latin typeface="+mj-lt"/>
                <a:cs typeface="Courier New" panose="02070309020205020404" pitchFamily="49" charset="0"/>
              </a:rPr>
              <a:t>user_input</a:t>
            </a:r>
            <a:r>
              <a:rPr lang="en-US" sz="600">
                <a:latin typeface="+mj-lt"/>
                <a:cs typeface="Courier New" panose="02070309020205020404" pitchFamily="49" charset="0"/>
              </a:rPr>
              <a:t> is the loop control variable.</a:t>
            </a:r>
            <a:endParaRPr lang="en-US" sz="800">
              <a:latin typeface="+mj-lt"/>
              <a:cs typeface="Courier New" panose="02070309020205020404" pitchFamily="49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D61602E-D206-4809-A063-0984F626E7D7}"/>
              </a:ext>
            </a:extLst>
          </p:cNvPr>
          <p:cNvCxnSpPr>
            <a:cxnSpLocks/>
          </p:cNvCxnSpPr>
          <p:nvPr/>
        </p:nvCxnSpPr>
        <p:spPr>
          <a:xfrm>
            <a:off x="5071533" y="5914086"/>
            <a:ext cx="164536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8D960C9E-B7A4-4DA4-A156-9656F70175F0}"/>
              </a:ext>
            </a:extLst>
          </p:cNvPr>
          <p:cNvSpPr/>
          <p:nvPr/>
        </p:nvSpPr>
        <p:spPr>
          <a:xfrm>
            <a:off x="5033335" y="5968691"/>
            <a:ext cx="1733830" cy="161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en-US" sz="450" b="1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 #2) Looping over all elements in a list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DE3C354-3005-4E0B-831C-DF3235CC9870}"/>
              </a:ext>
            </a:extLst>
          </p:cNvPr>
          <p:cNvSpPr/>
          <p:nvPr/>
        </p:nvSpPr>
        <p:spPr>
          <a:xfrm>
            <a:off x="4998131" y="6698432"/>
            <a:ext cx="1809149" cy="856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en-US" sz="600">
                <a:latin typeface="+mj-lt"/>
                <a:cs typeface="Courier New" panose="02070309020205020404" pitchFamily="49" charset="0"/>
              </a:rPr>
              <a:t>In this example, the variable </a:t>
            </a:r>
            <a:r>
              <a:rPr lang="en-US" sz="600" i="1">
                <a:latin typeface="+mj-lt"/>
                <a:cs typeface="Courier New" panose="02070309020205020404" pitchFamily="49" charset="0"/>
              </a:rPr>
              <a:t>i</a:t>
            </a:r>
            <a:r>
              <a:rPr lang="en-US" sz="600">
                <a:latin typeface="+mj-lt"/>
                <a:cs typeface="Courier New" panose="02070309020205020404" pitchFamily="49" charset="0"/>
              </a:rPr>
              <a:t> will range from 0 to the length of (</a:t>
            </a:r>
            <a:r>
              <a:rPr lang="en-US" sz="600" err="1">
                <a:latin typeface="+mj-lt"/>
                <a:cs typeface="Courier New" panose="02070309020205020404" pitchFamily="49" charset="0"/>
              </a:rPr>
              <a:t>my_list</a:t>
            </a:r>
            <a:r>
              <a:rPr lang="en-US" sz="600">
                <a:latin typeface="+mj-lt"/>
                <a:cs typeface="Courier New" panose="02070309020205020404" pitchFamily="49" charset="0"/>
              </a:rPr>
              <a:t> -1), or 3.</a:t>
            </a:r>
          </a:p>
          <a:p>
            <a:pPr algn="ctr">
              <a:spcAft>
                <a:spcPts val="100"/>
              </a:spcAft>
            </a:pPr>
            <a:endParaRPr lang="en-US" sz="600">
              <a:latin typeface="+mj-lt"/>
              <a:cs typeface="Courier New" panose="02070309020205020404" pitchFamily="49" charset="0"/>
            </a:endParaRPr>
          </a:p>
          <a:p>
            <a:pPr>
              <a:spcAft>
                <a:spcPts val="100"/>
              </a:spcAft>
            </a:pPr>
            <a:r>
              <a:rPr lang="en-US" sz="600" b="1">
                <a:latin typeface="+mj-lt"/>
                <a:cs typeface="Courier New" panose="02070309020205020404" pitchFamily="49" charset="0"/>
              </a:rPr>
              <a:t>Program Output:</a:t>
            </a:r>
            <a:br>
              <a:rPr lang="en-US" sz="600">
                <a:latin typeface="+mj-lt"/>
                <a:cs typeface="Courier New" panose="02070309020205020404" pitchFamily="49" charset="0"/>
              </a:rPr>
            </a:br>
            <a:r>
              <a:rPr lang="en-US" sz="600">
                <a:latin typeface="+mj-lt"/>
                <a:cs typeface="Courier New" panose="02070309020205020404" pitchFamily="49" charset="0"/>
              </a:rPr>
              <a:t>a</a:t>
            </a:r>
            <a:br>
              <a:rPr lang="en-US" sz="600">
                <a:latin typeface="+mj-lt"/>
                <a:cs typeface="Courier New" panose="02070309020205020404" pitchFamily="49" charset="0"/>
              </a:rPr>
            </a:br>
            <a:r>
              <a:rPr lang="en-US" sz="600">
                <a:latin typeface="+mj-lt"/>
                <a:cs typeface="Courier New" panose="02070309020205020404" pitchFamily="49" charset="0"/>
              </a:rPr>
              <a:t>b</a:t>
            </a:r>
            <a:br>
              <a:rPr lang="en-US" sz="600">
                <a:latin typeface="+mj-lt"/>
                <a:cs typeface="Courier New" panose="02070309020205020404" pitchFamily="49" charset="0"/>
              </a:rPr>
            </a:br>
            <a:r>
              <a:rPr lang="en-US" sz="600">
                <a:latin typeface="+mj-lt"/>
                <a:cs typeface="Courier New" panose="02070309020205020404" pitchFamily="49" charset="0"/>
              </a:rPr>
              <a:t>c</a:t>
            </a:r>
            <a:br>
              <a:rPr lang="en-US" sz="600">
                <a:latin typeface="+mj-lt"/>
                <a:cs typeface="Courier New" panose="02070309020205020404" pitchFamily="49" charset="0"/>
              </a:rPr>
            </a:br>
            <a:r>
              <a:rPr lang="en-US" sz="600">
                <a:latin typeface="+mj-lt"/>
                <a:cs typeface="Courier New" panose="02070309020205020404" pitchFamily="49" charset="0"/>
              </a:rPr>
              <a:t>d</a:t>
            </a:r>
            <a:endParaRPr lang="en-US" sz="80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5A5D63B-AFA6-4D93-A646-5BBAA237C46F}"/>
              </a:ext>
            </a:extLst>
          </p:cNvPr>
          <p:cNvSpPr/>
          <p:nvPr/>
        </p:nvSpPr>
        <p:spPr>
          <a:xfrm>
            <a:off x="3185401" y="7583586"/>
            <a:ext cx="360074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en-US" sz="500" b="1">
                <a:latin typeface="+mj-lt"/>
                <a:cs typeface="Courier New" panose="02070309020205020404" pitchFamily="49" charset="0"/>
              </a:rPr>
              <a:t>Every For Loop can be coded using a While Loop, but not every While Loop can be coded using a For Loop.  </a:t>
            </a:r>
            <a:br>
              <a:rPr lang="en-US" sz="500" b="1">
                <a:latin typeface="+mj-lt"/>
                <a:cs typeface="Courier New" panose="02070309020205020404" pitchFamily="49" charset="0"/>
              </a:rPr>
            </a:br>
            <a:r>
              <a:rPr lang="en-US" sz="500" b="1">
                <a:latin typeface="+mj-lt"/>
                <a:cs typeface="Courier New" panose="02070309020205020404" pitchFamily="49" charset="0"/>
              </a:rPr>
              <a:t>Only use For Loops when you know how many times the loop needs to execute.</a:t>
            </a:r>
            <a:endParaRPr lang="en-US" sz="700" b="1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AE7D770-2967-43AF-857E-19BFFF65B810}"/>
              </a:ext>
            </a:extLst>
          </p:cNvPr>
          <p:cNvSpPr txBox="1"/>
          <p:nvPr/>
        </p:nvSpPr>
        <p:spPr>
          <a:xfrm>
            <a:off x="6166490" y="6120049"/>
            <a:ext cx="67905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Initialize</a:t>
            </a:r>
            <a:r>
              <a:rPr lang="en-US" sz="600">
                <a:solidFill>
                  <a:schemeClr val="accent6">
                    <a:lumMod val="50000"/>
                  </a:schemeClr>
                </a:solidFill>
                <a:latin typeface="+mj-lt"/>
              </a:rPr>
              <a:t> List</a:t>
            </a:r>
          </a:p>
        </p:txBody>
      </p:sp>
      <p:sp>
        <p:nvSpPr>
          <p:cNvPr id="43" name="Rounded Rectangle 64">
            <a:extLst>
              <a:ext uri="{FF2B5EF4-FFF2-40B4-BE49-F238E27FC236}">
                <a16:creationId xmlns:a16="http://schemas.microsoft.com/office/drawing/2014/main" id="{4F839238-89BE-40DC-BDA8-46631F1FEAA2}"/>
              </a:ext>
            </a:extLst>
          </p:cNvPr>
          <p:cNvSpPr/>
          <p:nvPr/>
        </p:nvSpPr>
        <p:spPr>
          <a:xfrm>
            <a:off x="6206067" y="4426785"/>
            <a:ext cx="529856" cy="12197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>
                <a:solidFill>
                  <a:schemeClr val="tx1"/>
                </a:solidFill>
                <a:latin typeface="Century Gothic" panose="020B0502020202020204" pitchFamily="34" charset="0"/>
              </a:rPr>
              <a:t>Lesson 7-8</a:t>
            </a:r>
          </a:p>
        </p:txBody>
      </p:sp>
      <p:sp>
        <p:nvSpPr>
          <p:cNvPr id="44" name="Rounded Rectangle 4">
            <a:extLst>
              <a:ext uri="{FF2B5EF4-FFF2-40B4-BE49-F238E27FC236}">
                <a16:creationId xmlns:a16="http://schemas.microsoft.com/office/drawing/2014/main" id="{6B749C05-C05C-4C22-B9CC-1D4733AE522A}"/>
              </a:ext>
            </a:extLst>
          </p:cNvPr>
          <p:cNvSpPr/>
          <p:nvPr/>
        </p:nvSpPr>
        <p:spPr>
          <a:xfrm>
            <a:off x="517026" y="7909489"/>
            <a:ext cx="6281706" cy="1227769"/>
          </a:xfrm>
          <a:prstGeom prst="roundRect">
            <a:avLst>
              <a:gd name="adj" fmla="val 27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rtlCol="0" anchor="t"/>
          <a:lstStyle/>
          <a:p>
            <a:pPr>
              <a:spcAft>
                <a:spcPts val="300"/>
              </a:spcAft>
            </a:pPr>
            <a:r>
              <a:rPr lang="en-US" sz="700">
                <a:solidFill>
                  <a:schemeClr val="tx1"/>
                </a:solidFill>
                <a:latin typeface="+mj-lt"/>
                <a:cs typeface="Courier New" panose="02070309020205020404" pitchFamily="49" charset="0"/>
              </a:rPr>
              <a:t>Functions allow us to define a reusable chunk of code.  Each function performs a single task.</a:t>
            </a:r>
          </a:p>
          <a:p>
            <a:pPr>
              <a:spcAft>
                <a:spcPts val="300"/>
              </a:spcAft>
            </a:pPr>
            <a:endParaRPr lang="en-US" sz="700" b="1">
              <a:solidFill>
                <a:srgbClr val="7030A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300"/>
              </a:spcAft>
            </a:pPr>
            <a:endParaRPr lang="en-US" sz="700" b="1">
              <a:solidFill>
                <a:srgbClr val="7030A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br>
              <a:rPr lang="en-US" sz="700" b="1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 b="1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700" b="1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function_name</a:t>
            </a:r>
            <a: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7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parameter1</a:t>
            </a:r>
            <a: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7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parameter2</a:t>
            </a:r>
            <a: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...):</a:t>
            </a:r>
          </a:p>
          <a:p>
            <a: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# Your code goes here</a:t>
            </a:r>
          </a:p>
          <a:p>
            <a: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700" b="1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sz="70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7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value</a:t>
            </a:r>
          </a:p>
          <a:p>
            <a:pPr>
              <a:spcAft>
                <a:spcPts val="300"/>
              </a:spcAft>
            </a:pPr>
            <a:endParaRPr lang="en-US" sz="6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spcAft>
                <a:spcPts val="300"/>
              </a:spcAft>
            </a:pPr>
            <a:br>
              <a:rPr lang="en-US" sz="7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sz="6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9ED2A2C-FC1E-4E80-A0C4-4588F9E5D64C}"/>
              </a:ext>
            </a:extLst>
          </p:cNvPr>
          <p:cNvSpPr txBox="1"/>
          <p:nvPr/>
        </p:nvSpPr>
        <p:spPr>
          <a:xfrm>
            <a:off x="552669" y="7847934"/>
            <a:ext cx="613585" cy="12311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800">
                <a:latin typeface="Century Gothic" panose="020B0502020202020204" pitchFamily="34" charset="0"/>
              </a:rPr>
              <a:t>Functions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F392D66-9733-4B16-BE9C-28E26175F5F7}"/>
              </a:ext>
            </a:extLst>
          </p:cNvPr>
          <p:cNvCxnSpPr>
            <a:cxnSpLocks/>
          </p:cNvCxnSpPr>
          <p:nvPr/>
        </p:nvCxnSpPr>
        <p:spPr>
          <a:xfrm flipH="1">
            <a:off x="720144" y="8294929"/>
            <a:ext cx="108629" cy="235720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E9D90566-4B3F-4D51-8904-13E83BC95BF8}"/>
              </a:ext>
            </a:extLst>
          </p:cNvPr>
          <p:cNvSpPr txBox="1"/>
          <p:nvPr/>
        </p:nvSpPr>
        <p:spPr>
          <a:xfrm>
            <a:off x="725602" y="8098592"/>
            <a:ext cx="253733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>
                <a:solidFill>
                  <a:srgbClr val="0070C0"/>
                </a:solidFill>
                <a:latin typeface="+mj-lt"/>
              </a:rPr>
              <a:t>Keyword to let Python know we are defining a function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A75C760E-0CA2-4801-8CBD-72B87369E060}"/>
              </a:ext>
            </a:extLst>
          </p:cNvPr>
          <p:cNvCxnSpPr>
            <a:cxnSpLocks/>
          </p:cNvCxnSpPr>
          <p:nvPr/>
        </p:nvCxnSpPr>
        <p:spPr>
          <a:xfrm flipH="1">
            <a:off x="1066449" y="8433823"/>
            <a:ext cx="63251" cy="121665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D521C212-C068-4CCB-AE73-FD44C20DEC64}"/>
              </a:ext>
            </a:extLst>
          </p:cNvPr>
          <p:cNvSpPr txBox="1"/>
          <p:nvPr/>
        </p:nvSpPr>
        <p:spPr>
          <a:xfrm>
            <a:off x="1023121" y="8269781"/>
            <a:ext cx="109490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>
                <a:solidFill>
                  <a:srgbClr val="0070C0"/>
                </a:solidFill>
                <a:latin typeface="+mj-lt"/>
              </a:rPr>
              <a:t>Function Name</a:t>
            </a:r>
          </a:p>
        </p:txBody>
      </p:sp>
      <p:sp>
        <p:nvSpPr>
          <p:cNvPr id="50" name="Right Brace 49">
            <a:extLst>
              <a:ext uri="{FF2B5EF4-FFF2-40B4-BE49-F238E27FC236}">
                <a16:creationId xmlns:a16="http://schemas.microsoft.com/office/drawing/2014/main" id="{33C45A03-85DD-4AE7-8528-2B772E8DE85C}"/>
              </a:ext>
            </a:extLst>
          </p:cNvPr>
          <p:cNvSpPr/>
          <p:nvPr/>
        </p:nvSpPr>
        <p:spPr>
          <a:xfrm rot="16200000">
            <a:off x="2269651" y="7791375"/>
            <a:ext cx="80362" cy="149956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6408B14-BBEF-4698-B340-EA58C774C1E0}"/>
              </a:ext>
            </a:extLst>
          </p:cNvPr>
          <p:cNvSpPr txBox="1"/>
          <p:nvPr/>
        </p:nvSpPr>
        <p:spPr>
          <a:xfrm>
            <a:off x="1578717" y="8240094"/>
            <a:ext cx="147664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>
                <a:solidFill>
                  <a:srgbClr val="0070C0"/>
                </a:solidFill>
                <a:latin typeface="+mj-lt"/>
              </a:rPr>
              <a:t>Parameters</a:t>
            </a:r>
            <a:br>
              <a:rPr lang="en-US" sz="700">
                <a:solidFill>
                  <a:srgbClr val="0070C0"/>
                </a:solidFill>
                <a:latin typeface="+mj-lt"/>
              </a:rPr>
            </a:br>
            <a:r>
              <a:rPr lang="en-US" sz="600">
                <a:solidFill>
                  <a:srgbClr val="0070C0"/>
                </a:solidFill>
                <a:latin typeface="+mj-lt"/>
              </a:rPr>
              <a:t>(The Info the Function Needs)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32B2504-E5A4-41B9-B7FB-519FD7763E44}"/>
              </a:ext>
            </a:extLst>
          </p:cNvPr>
          <p:cNvCxnSpPr>
            <a:cxnSpLocks/>
            <a:stCxn id="53" idx="1"/>
          </p:cNvCxnSpPr>
          <p:nvPr/>
        </p:nvCxnSpPr>
        <p:spPr>
          <a:xfrm flipH="1" flipV="1">
            <a:off x="1362894" y="8852009"/>
            <a:ext cx="154854" cy="131362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6FC24F9E-ADD1-4116-A833-78282E24BD18}"/>
              </a:ext>
            </a:extLst>
          </p:cNvPr>
          <p:cNvSpPr txBox="1"/>
          <p:nvPr/>
        </p:nvSpPr>
        <p:spPr>
          <a:xfrm>
            <a:off x="1517748" y="8829482"/>
            <a:ext cx="21906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>
                <a:solidFill>
                  <a:srgbClr val="0070C0"/>
                </a:solidFill>
                <a:latin typeface="+mj-lt"/>
              </a:rPr>
              <a:t>Return Value (Optional)</a:t>
            </a:r>
            <a:br>
              <a:rPr lang="en-US" sz="700" b="1">
                <a:solidFill>
                  <a:srgbClr val="0070C0"/>
                </a:solidFill>
                <a:latin typeface="+mj-lt"/>
              </a:rPr>
            </a:br>
            <a:r>
              <a:rPr lang="en-US" sz="700">
                <a:solidFill>
                  <a:srgbClr val="0070C0"/>
                </a:solidFill>
                <a:latin typeface="+mj-lt"/>
              </a:rPr>
              <a:t>Lets the function return an “answer” to your program</a:t>
            </a:r>
            <a:endParaRPr lang="en-US" sz="700" b="1">
              <a:solidFill>
                <a:srgbClr val="0070C0"/>
              </a:solidFill>
              <a:latin typeface="+mj-lt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C80D1330-7FDA-4F18-B880-F0A0A96B2761}"/>
              </a:ext>
            </a:extLst>
          </p:cNvPr>
          <p:cNvCxnSpPr>
            <a:cxnSpLocks/>
          </p:cNvCxnSpPr>
          <p:nvPr/>
        </p:nvCxnSpPr>
        <p:spPr>
          <a:xfrm flipV="1">
            <a:off x="3944492" y="7983745"/>
            <a:ext cx="0" cy="1065698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ounded Rectangle 64">
            <a:extLst>
              <a:ext uri="{FF2B5EF4-FFF2-40B4-BE49-F238E27FC236}">
                <a16:creationId xmlns:a16="http://schemas.microsoft.com/office/drawing/2014/main" id="{43493449-6476-4B83-9B8C-0E4E60E6077E}"/>
              </a:ext>
            </a:extLst>
          </p:cNvPr>
          <p:cNvSpPr/>
          <p:nvPr/>
        </p:nvSpPr>
        <p:spPr>
          <a:xfrm>
            <a:off x="6117431" y="7865749"/>
            <a:ext cx="635115" cy="12197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00">
                <a:solidFill>
                  <a:schemeClr val="tx1"/>
                </a:solidFill>
                <a:latin typeface="Century Gothic" panose="020B0502020202020204" pitchFamily="34" charset="0"/>
              </a:rPr>
              <a:t>Lessons 10-12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542B204-0100-47C4-876A-6AAE6B759996}"/>
              </a:ext>
            </a:extLst>
          </p:cNvPr>
          <p:cNvSpPr/>
          <p:nvPr/>
        </p:nvSpPr>
        <p:spPr>
          <a:xfrm>
            <a:off x="3908479" y="8021947"/>
            <a:ext cx="287766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"/>
              </a:spcAft>
            </a:pPr>
            <a:r>
              <a:rPr lang="en-US" sz="600">
                <a:latin typeface="+mj-lt"/>
                <a:cs typeface="Courier New" panose="02070309020205020404" pitchFamily="49" charset="0"/>
              </a:rPr>
              <a:t>Functions do not run by themselves.  You must call them from your Python program.</a:t>
            </a:r>
            <a:endParaRPr lang="en-US" sz="800">
              <a:latin typeface="+mj-lt"/>
              <a:cs typeface="Courier New" panose="02070309020205020404" pitchFamily="49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972459E-671E-4E3C-B730-C2AB7996C32F}"/>
              </a:ext>
            </a:extLst>
          </p:cNvPr>
          <p:cNvSpPr txBox="1"/>
          <p:nvPr/>
        </p:nvSpPr>
        <p:spPr>
          <a:xfrm>
            <a:off x="3966888" y="7935907"/>
            <a:ext cx="770207" cy="1077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>
                <a:solidFill>
                  <a:srgbClr val="0070C0"/>
                </a:solidFill>
                <a:latin typeface="Century Gothic" panose="020B0502020202020204" pitchFamily="34" charset="0"/>
              </a:rPr>
              <a:t>Calling Functions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2D647EE-8BC0-497F-B132-9F75FB797313}"/>
              </a:ext>
            </a:extLst>
          </p:cNvPr>
          <p:cNvSpPr/>
          <p:nvPr/>
        </p:nvSpPr>
        <p:spPr>
          <a:xfrm>
            <a:off x="3981785" y="8243917"/>
            <a:ext cx="20220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Defining the function</a:t>
            </a:r>
          </a:p>
          <a:p>
            <a:r>
              <a:rPr lang="en-US" sz="70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lang="en-US" sz="70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700" err="1">
                <a:latin typeface="Courier New" panose="02070309020205020404" pitchFamily="49" charset="0"/>
                <a:cs typeface="Courier New" panose="02070309020205020404" pitchFamily="49" charset="0"/>
              </a:rPr>
              <a:t>area_rectangle</a:t>
            </a:r>
            <a:r>
              <a:rPr lang="en-US" sz="700">
                <a:latin typeface="Courier New" panose="02070309020205020404" pitchFamily="49" charset="0"/>
                <a:cs typeface="Courier New" panose="02070309020205020404" pitchFamily="49" charset="0"/>
              </a:rPr>
              <a:t>(width, height):</a:t>
            </a:r>
          </a:p>
          <a:p>
            <a:r>
              <a:rPr lang="en-US" sz="70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70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sz="700">
                <a:latin typeface="Courier New" panose="02070309020205020404" pitchFamily="49" charset="0"/>
                <a:cs typeface="Courier New" panose="02070309020205020404" pitchFamily="49" charset="0"/>
              </a:rPr>
              <a:t> width * height</a:t>
            </a:r>
          </a:p>
          <a:p>
            <a:br>
              <a:rPr lang="en-US" sz="700" b="1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70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Calling the function</a:t>
            </a:r>
          </a:p>
          <a:p>
            <a:r>
              <a:rPr lang="en-US" sz="700">
                <a:latin typeface="Courier New" panose="02070309020205020404" pitchFamily="49" charset="0"/>
                <a:cs typeface="Courier New" panose="02070309020205020404" pitchFamily="49" charset="0"/>
              </a:rPr>
              <a:t>area = </a:t>
            </a:r>
            <a:r>
              <a:rPr lang="en-US" sz="700" err="1">
                <a:latin typeface="Courier New" panose="02070309020205020404" pitchFamily="49" charset="0"/>
                <a:cs typeface="Courier New" panose="02070309020205020404" pitchFamily="49" charset="0"/>
              </a:rPr>
              <a:t>area_rectangle</a:t>
            </a:r>
            <a:r>
              <a:rPr lang="en-US" sz="700">
                <a:latin typeface="Courier New" panose="02070309020205020404" pitchFamily="49" charset="0"/>
                <a:cs typeface="Courier New" panose="02070309020205020404" pitchFamily="49" charset="0"/>
              </a:rPr>
              <a:t>(10, 5)</a:t>
            </a:r>
          </a:p>
        </p:txBody>
      </p:sp>
    </p:spTree>
    <p:extLst>
      <p:ext uri="{BB962C8B-B14F-4D97-AF65-F5344CB8AC3E}">
        <p14:creationId xmlns:p14="http://schemas.microsoft.com/office/powerpoint/2010/main" val="175838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7D154A9B6B4745A92074A700A40869" ma:contentTypeVersion="14" ma:contentTypeDescription="Create a new document." ma:contentTypeScope="" ma:versionID="3109fda4e6f8ce3588d9e2c5a71a8eed">
  <xsd:schema xmlns:xsd="http://www.w3.org/2001/XMLSchema" xmlns:xs="http://www.w3.org/2001/XMLSchema" xmlns:p="http://schemas.microsoft.com/office/2006/metadata/properties" xmlns:ns1="http://schemas.microsoft.com/sharepoint/v3" xmlns:ns2="fcae3b96-bd14-4ee2-8386-a94084e60018" xmlns:ns3="56f87f42-bac6-49e2-b9d5-04744cb514ee" targetNamespace="http://schemas.microsoft.com/office/2006/metadata/properties" ma:root="true" ma:fieldsID="2ba6b9ebbe683be33361f6d78b6d0537" ns1:_="" ns2:_="" ns3:_="">
    <xsd:import namespace="http://schemas.microsoft.com/sharepoint/v3"/>
    <xsd:import namespace="fcae3b96-bd14-4ee2-8386-a94084e60018"/>
    <xsd:import namespace="56f87f42-bac6-49e2-b9d5-04744cb514ee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ae3b96-bd14-4ee2-8386-a94084e600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f87f42-bac6-49e2-b9d5-04744cb514e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402E36-83CA-450D-B2AF-830532977565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8CC5357D-F80C-4938-AF8A-D040891813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7D7B3B-462F-42E8-9687-8C2B30EBB4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cae3b96-bd14-4ee2-8386-a94084e60018"/>
    <ds:schemaRef ds:uri="56f87f42-bac6-49e2-b9d5-04744cb514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12701</TotalTime>
  <Words>4011</Words>
  <Application>Microsoft Office PowerPoint</Application>
  <PresentationFormat>On-screen Show (4:3)</PresentationFormat>
  <Paragraphs>546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Century Gothic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Adrian de Freitas</dc:creator>
  <cp:lastModifiedBy>Adrian de Freitas</cp:lastModifiedBy>
  <cp:revision>136</cp:revision>
  <cp:lastPrinted>2020-03-30T16:21:44Z</cp:lastPrinted>
  <dcterms:created xsi:type="dcterms:W3CDTF">2019-08-01T15:35:30Z</dcterms:created>
  <dcterms:modified xsi:type="dcterms:W3CDTF">2020-08-20T02:20:59Z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0x0101006A7D154A9B6B4745A92074A700A40869</vt:lpwstr>
  </property>
</Properties>
</file>